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306" r:id="rId3"/>
    <p:sldId id="302" r:id="rId4"/>
    <p:sldId id="305" r:id="rId5"/>
    <p:sldId id="304" r:id="rId6"/>
    <p:sldId id="308" r:id="rId7"/>
    <p:sldId id="310" r:id="rId8"/>
    <p:sldId id="311" r:id="rId9"/>
    <p:sldId id="312" r:id="rId10"/>
    <p:sldId id="313" r:id="rId11"/>
    <p:sldId id="314" r:id="rId12"/>
    <p:sldId id="307" r:id="rId13"/>
    <p:sldId id="260" r:id="rId14"/>
    <p:sldId id="259" r:id="rId15"/>
    <p:sldId id="263" r:id="rId16"/>
    <p:sldId id="317" r:id="rId17"/>
    <p:sldId id="315" r:id="rId18"/>
    <p:sldId id="318" r:id="rId19"/>
    <p:sldId id="319" r:id="rId20"/>
    <p:sldId id="320" r:id="rId21"/>
    <p:sldId id="321" r:id="rId22"/>
    <p:sldId id="322" r:id="rId23"/>
    <p:sldId id="323" r:id="rId24"/>
    <p:sldId id="324" r:id="rId25"/>
    <p:sldId id="325" r:id="rId26"/>
    <p:sldId id="316" r:id="rId27"/>
    <p:sldId id="303" r:id="rId2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109" d="100"/>
          <a:sy n="109" d="100"/>
        </p:scale>
        <p:origin x="672"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FB09D4-47D8-4DD3-8347-473B4BF5F52E}" type="datetimeFigureOut">
              <a:rPr lang="ru-RU" smtClean="0"/>
              <a:t>19.11.2025</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85926DD-C8CF-4FBB-8D2C-9C72C1C55F6D}" type="slidenum">
              <a:rPr lang="ru-RU" smtClean="0"/>
              <a:t>‹#›</a:t>
            </a:fld>
            <a:endParaRPr lang="ru-RU"/>
          </a:p>
        </p:txBody>
      </p:sp>
    </p:spTree>
    <p:extLst>
      <p:ext uri="{BB962C8B-B14F-4D97-AF65-F5344CB8AC3E}">
        <p14:creationId xmlns:p14="http://schemas.microsoft.com/office/powerpoint/2010/main" val="9687076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a:t>Образец заголовка</a:t>
            </a:r>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a:t>Образец подзаголовка</a:t>
            </a:r>
          </a:p>
        </p:txBody>
      </p:sp>
      <p:sp>
        <p:nvSpPr>
          <p:cNvPr id="4" name="Дата 3"/>
          <p:cNvSpPr>
            <a:spLocks noGrp="1"/>
          </p:cNvSpPr>
          <p:nvPr>
            <p:ph type="dt" sz="half" idx="10"/>
          </p:nvPr>
        </p:nvSpPr>
        <p:spPr/>
        <p:txBody>
          <a:bodyPr/>
          <a:lstStyle/>
          <a:p>
            <a:fld id="{4F3BDAB1-913A-49AC-BED2-903829561B2E}" type="datetimeFigureOut">
              <a:rPr lang="ru-RU" smtClean="0"/>
              <a:t>19.11.2025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26353213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3BDAB1-913A-49AC-BED2-903829561B2E}" type="datetimeFigureOut">
              <a:rPr lang="ru-RU" smtClean="0"/>
              <a:t>19.11.2025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266583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3BDAB1-913A-49AC-BED2-903829561B2E}" type="datetimeFigureOut">
              <a:rPr lang="ru-RU" smtClean="0"/>
              <a:t>19.11.2025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25158323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p>
            <a:fld id="{4F3BDAB1-913A-49AC-BED2-903829561B2E}" type="datetimeFigureOut">
              <a:rPr lang="ru-RU" smtClean="0"/>
              <a:t>19.11.2025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26654064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a:t>Образец заголовка</a:t>
            </a:r>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a:t>Образец текста</a:t>
            </a:r>
          </a:p>
        </p:txBody>
      </p:sp>
      <p:sp>
        <p:nvSpPr>
          <p:cNvPr id="4" name="Дата 3"/>
          <p:cNvSpPr>
            <a:spLocks noGrp="1"/>
          </p:cNvSpPr>
          <p:nvPr>
            <p:ph type="dt" sz="half" idx="10"/>
          </p:nvPr>
        </p:nvSpPr>
        <p:spPr/>
        <p:txBody>
          <a:bodyPr/>
          <a:lstStyle/>
          <a:p>
            <a:fld id="{4F3BDAB1-913A-49AC-BED2-903829561B2E}" type="datetimeFigureOut">
              <a:rPr lang="ru-RU" smtClean="0"/>
              <a:t>19.11.2025</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2840006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838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6172200" y="1825625"/>
            <a:ext cx="5181600" cy="435133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p>
            <a:fld id="{4F3BDAB1-913A-49AC-BED2-903829561B2E}" type="datetimeFigureOut">
              <a:rPr lang="ru-RU" smtClean="0"/>
              <a:t>19.11.2025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3254858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a:t>Образец заголовка</a:t>
            </a:r>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p>
            <a:fld id="{4F3BDAB1-913A-49AC-BED2-903829561B2E}" type="datetimeFigureOut">
              <a:rPr lang="ru-RU" smtClean="0"/>
              <a:t>19.11.2025</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40066888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p>
            <a:fld id="{4F3BDAB1-913A-49AC-BED2-903829561B2E}" type="datetimeFigureOut">
              <a:rPr lang="ru-RU" smtClean="0"/>
              <a:t>19.11.2025</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886535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F3BDAB1-913A-49AC-BED2-903829561B2E}" type="datetimeFigureOut">
              <a:rPr lang="ru-RU" smtClean="0"/>
              <a:t>19.11.2025</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15448578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F3BDAB1-913A-49AC-BED2-903829561B2E}" type="datetimeFigureOut">
              <a:rPr lang="ru-RU" smtClean="0"/>
              <a:t>19.11.2025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20421122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a:t>Образец заголовка</a:t>
            </a:r>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a:t>Образец текста</a:t>
            </a:r>
          </a:p>
        </p:txBody>
      </p:sp>
      <p:sp>
        <p:nvSpPr>
          <p:cNvPr id="5" name="Дата 4"/>
          <p:cNvSpPr>
            <a:spLocks noGrp="1"/>
          </p:cNvSpPr>
          <p:nvPr>
            <p:ph type="dt" sz="half" idx="10"/>
          </p:nvPr>
        </p:nvSpPr>
        <p:spPr/>
        <p:txBody>
          <a:bodyPr/>
          <a:lstStyle/>
          <a:p>
            <a:fld id="{4F3BDAB1-913A-49AC-BED2-903829561B2E}" type="datetimeFigureOut">
              <a:rPr lang="ru-RU" smtClean="0"/>
              <a:t>19.11.2025</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F2A7402-C0CB-4894-A2D4-615CA1EE1EC8}" type="slidenum">
              <a:rPr lang="ru-RU" smtClean="0"/>
              <a:t>‹#›</a:t>
            </a:fld>
            <a:endParaRPr lang="ru-RU"/>
          </a:p>
        </p:txBody>
      </p:sp>
    </p:spTree>
    <p:extLst>
      <p:ext uri="{BB962C8B-B14F-4D97-AF65-F5344CB8AC3E}">
        <p14:creationId xmlns:p14="http://schemas.microsoft.com/office/powerpoint/2010/main" val="317598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a:t>Образец заголовка</a:t>
            </a:r>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3BDAB1-913A-49AC-BED2-903829561B2E}" type="datetimeFigureOut">
              <a:rPr lang="ru-RU" smtClean="0"/>
              <a:t>19.11.2025</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2A7402-C0CB-4894-A2D4-615CA1EE1EC8}" type="slidenum">
              <a:rPr lang="ru-RU" smtClean="0"/>
              <a:t>‹#›</a:t>
            </a:fld>
            <a:endParaRPr lang="ru-RU"/>
          </a:p>
        </p:txBody>
      </p:sp>
    </p:spTree>
    <p:extLst>
      <p:ext uri="{BB962C8B-B14F-4D97-AF65-F5344CB8AC3E}">
        <p14:creationId xmlns:p14="http://schemas.microsoft.com/office/powerpoint/2010/main" val="20665134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base.garant.ru/12145408/7b14d2c2dfc862f67bd2c3471bf87b3f/#block_242" TargetMode="External"/><Relationship Id="rId2" Type="http://schemas.openxmlformats.org/officeDocument/2006/relationships/hyperlink" Target="https://base.garant.ru/12127578/493aff9450b0b89b29b367693300b74a/#block_9"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31931" y="1814661"/>
            <a:ext cx="9144000" cy="1844792"/>
          </a:xfrm>
        </p:spPr>
        <p:txBody>
          <a:bodyPr>
            <a:noAutofit/>
          </a:bodyPr>
          <a:lstStyle/>
          <a:p>
            <a:r>
              <a:rPr lang="ru-RU" sz="4000" dirty="0">
                <a:solidFill>
                  <a:srgbClr val="FF0000"/>
                </a:solidFill>
                <a:latin typeface="Times New Roman" panose="02020603050405020304" pitchFamily="18" charset="0"/>
                <a:cs typeface="Times New Roman" panose="02020603050405020304" pitchFamily="18" charset="0"/>
              </a:rPr>
              <a:t>Уголовная ответственность за террористическую и экстремистскую деятельность.</a:t>
            </a:r>
          </a:p>
        </p:txBody>
      </p:sp>
    </p:spTree>
    <p:extLst>
      <p:ext uri="{BB962C8B-B14F-4D97-AF65-F5344CB8AC3E}">
        <p14:creationId xmlns:p14="http://schemas.microsoft.com/office/powerpoint/2010/main" val="5976456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pPr marL="0" indent="0" algn="just">
              <a:buNone/>
            </a:pPr>
            <a:r>
              <a:rPr lang="ru-RU" b="1" dirty="0">
                <a:solidFill>
                  <a:srgbClr val="FF0000"/>
                </a:solidFill>
                <a:latin typeface="Times New Roman" panose="02020603050405020304" pitchFamily="18" charset="0"/>
                <a:cs typeface="Times New Roman" panose="02020603050405020304" pitchFamily="18" charset="0"/>
              </a:rPr>
              <a:t>Статья 15. Ответственность граждан Российской Федерации, иностранных граждан и лиц без гражданства за осуществление экстремистской деятельности</a:t>
            </a:r>
          </a:p>
          <a:p>
            <a:pPr algn="just"/>
            <a:r>
              <a:rPr lang="ru-RU" dirty="0">
                <a:latin typeface="Times New Roman" panose="02020603050405020304" pitchFamily="18" charset="0"/>
                <a:cs typeface="Times New Roman" panose="02020603050405020304" pitchFamily="18" charset="0"/>
              </a:rPr>
              <a:t>За осуществление экстремистской деятельности граждане Российской Федерации, иностранные граждане и лица без гражданства несут </a:t>
            </a:r>
            <a:r>
              <a:rPr lang="ru-RU" dirty="0">
                <a:solidFill>
                  <a:srgbClr val="FF0000"/>
                </a:solidFill>
                <a:latin typeface="Times New Roman" panose="02020603050405020304" pitchFamily="18" charset="0"/>
                <a:cs typeface="Times New Roman" panose="02020603050405020304" pitchFamily="18" charset="0"/>
              </a:rPr>
              <a:t>уголовную, административную и гражданско-правовую ответственность </a:t>
            </a:r>
            <a:r>
              <a:rPr lang="ru-RU" dirty="0">
                <a:latin typeface="Times New Roman" panose="02020603050405020304" pitchFamily="18" charset="0"/>
                <a:cs typeface="Times New Roman" panose="02020603050405020304" pitchFamily="18" charset="0"/>
              </a:rPr>
              <a:t>в установленном законодательством Российской Федерации порядке.</a:t>
            </a:r>
          </a:p>
          <a:p>
            <a:pPr marL="0" indent="0">
              <a:buNone/>
            </a:pPr>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В целях обеспечения государственной и общественной безопасности по основаниям и в порядке, которые предусмотрены федеральным законом, лицу, участвовавшему в осуществлении экстремистской деятельности, по решению суда может быть </a:t>
            </a:r>
            <a:r>
              <a:rPr lang="ru-RU" dirty="0">
                <a:solidFill>
                  <a:srgbClr val="FF0000"/>
                </a:solidFill>
                <a:latin typeface="Times New Roman" panose="02020603050405020304" pitchFamily="18" charset="0"/>
                <a:cs typeface="Times New Roman" panose="02020603050405020304" pitchFamily="18" charset="0"/>
              </a:rPr>
              <a:t>ограничен доступ к государственной и муниципальной службе, военной службе по контракту и службе в правоохранительных органах, а также к работе в образовательных организациях и занятию частной детективной и охранной деятельностью.</a:t>
            </a:r>
          </a:p>
        </p:txBody>
      </p:sp>
    </p:spTree>
    <p:extLst>
      <p:ext uri="{BB962C8B-B14F-4D97-AF65-F5344CB8AC3E}">
        <p14:creationId xmlns:p14="http://schemas.microsoft.com/office/powerpoint/2010/main" val="3675416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62500" lnSpcReduction="20000"/>
          </a:bodyPr>
          <a:lstStyle/>
          <a:p>
            <a:pPr marL="0" indent="0" algn="just">
              <a:buNone/>
            </a:pPr>
            <a:r>
              <a:rPr lang="ru-RU" sz="4500" b="1" dirty="0">
                <a:solidFill>
                  <a:srgbClr val="FF0000"/>
                </a:solidFill>
                <a:latin typeface="Times New Roman" panose="02020603050405020304" pitchFamily="18" charset="0"/>
                <a:cs typeface="Times New Roman" panose="02020603050405020304" pitchFamily="18" charset="0"/>
              </a:rPr>
              <a:t>Статья 15. Ответственность граждан Российской Федерации, иностранных граждан и лиц без гражданства за осуществление экстремистской деятельности</a:t>
            </a:r>
          </a:p>
          <a:p>
            <a:pPr algn="just"/>
            <a:r>
              <a:rPr lang="ru-RU" sz="4500" dirty="0">
                <a:latin typeface="Times New Roman" panose="02020603050405020304" pitchFamily="18" charset="0"/>
                <a:cs typeface="Times New Roman" panose="02020603050405020304" pitchFamily="18" charset="0"/>
              </a:rPr>
              <a:t>Автор печатных, аудио-, аудиовизуальных и иных материалов (произведений), предназначенных для публичного использования признается лицом, осуществлявшим экстремистскую деятельность, и несет ответственность в установленном законодательством Российской Федерации порядке.</a:t>
            </a:r>
          </a:p>
          <a:p>
            <a:pPr marL="0" indent="0" algn="just">
              <a:buNone/>
            </a:pPr>
            <a:endParaRPr lang="ru-RU" sz="4500" dirty="0">
              <a:latin typeface="Times New Roman" panose="02020603050405020304" pitchFamily="18" charset="0"/>
              <a:cs typeface="Times New Roman" panose="02020603050405020304" pitchFamily="18" charset="0"/>
            </a:endParaRPr>
          </a:p>
          <a:p>
            <a:pPr algn="just"/>
            <a:r>
              <a:rPr lang="ru-RU" sz="4500" dirty="0">
                <a:latin typeface="Times New Roman" panose="02020603050405020304" pitchFamily="18" charset="0"/>
                <a:cs typeface="Times New Roman" panose="02020603050405020304" pitchFamily="18" charset="0"/>
              </a:rPr>
              <a:t>Лицо, которое ранее являлось руководителем или членом руководящего органа общественного или религиозного объединения либо иной организации, в отношении которых по основаниям, предусмотренным настоящим </a:t>
            </a:r>
            <a:r>
              <a:rPr lang="ru-RU" sz="4500" dirty="0">
                <a:latin typeface="Times New Roman" panose="02020603050405020304" pitchFamily="18" charset="0"/>
                <a:cs typeface="Times New Roman" panose="02020603050405020304" pitchFamily="18" charset="0"/>
                <a:hlinkClick r:id="rId2"/>
              </a:rPr>
              <a:t>Федеральным законом</a:t>
            </a:r>
            <a:r>
              <a:rPr lang="ru-RU" sz="4500" dirty="0">
                <a:latin typeface="Times New Roman" panose="02020603050405020304" pitchFamily="18" charset="0"/>
                <a:cs typeface="Times New Roman" panose="02020603050405020304" pitchFamily="18" charset="0"/>
              </a:rPr>
              <a:t> либо </a:t>
            </a:r>
            <a:r>
              <a:rPr lang="ru-RU" sz="4500" dirty="0">
                <a:latin typeface="Times New Roman" panose="02020603050405020304" pitchFamily="18" charset="0"/>
                <a:cs typeface="Times New Roman" panose="02020603050405020304" pitchFamily="18" charset="0"/>
                <a:hlinkClick r:id="rId3"/>
              </a:rPr>
              <a:t>Федеральным законом</a:t>
            </a:r>
            <a:r>
              <a:rPr lang="ru-RU" sz="4500" dirty="0">
                <a:latin typeface="Times New Roman" panose="02020603050405020304" pitchFamily="18" charset="0"/>
                <a:cs typeface="Times New Roman" panose="02020603050405020304" pitchFamily="18" charset="0"/>
              </a:rPr>
              <a:t> от 6 марта 2006 года N 35-ФЗ "О противодействии терроризму", судом принято вступившее в законную силу решение о ликвидации или запрете деятельности, в случаях, предусмотренных законодательством Российской Федерации, не может быть учредителем общественного или религиозного объединения либо иной некоммерческой организации в течение десяти лет со дня вступления в законную силу соответствующего решения суда.</a:t>
            </a:r>
          </a:p>
          <a:p>
            <a:endParaRPr lang="ru-RU" dirty="0"/>
          </a:p>
        </p:txBody>
      </p:sp>
    </p:spTree>
    <p:extLst>
      <p:ext uri="{BB962C8B-B14F-4D97-AF65-F5344CB8AC3E}">
        <p14:creationId xmlns:p14="http://schemas.microsoft.com/office/powerpoint/2010/main" val="3839784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3074" name="Picture 2" descr="https://ds03.infourok.ru/uploads/ex/0995/0005744c-03972e77/img13.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 y="0"/>
            <a:ext cx="12192000" cy="6858001"/>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10251440" y="4639628"/>
            <a:ext cx="2011680" cy="2218372"/>
          </a:xfrm>
          <a:prstGeom prst="rect">
            <a:avLst/>
          </a:prstGeom>
        </p:spPr>
      </p:pic>
    </p:spTree>
    <p:extLst>
      <p:ext uri="{BB962C8B-B14F-4D97-AF65-F5344CB8AC3E}">
        <p14:creationId xmlns:p14="http://schemas.microsoft.com/office/powerpoint/2010/main" val="37930331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9524" y="0"/>
            <a:ext cx="12192000" cy="6553200"/>
          </a:xfrm>
        </p:spPr>
        <p:txBody>
          <a:bodyPr/>
          <a:lstStyle/>
          <a:p>
            <a:pPr marL="0" indent="538163" algn="just" defTabSz="449263">
              <a:spcBef>
                <a:spcPct val="0"/>
              </a:spcBef>
              <a:buClr>
                <a:srgbClr val="CC0000"/>
              </a:buClr>
              <a:buSzPct val="100000"/>
              <a:buNone/>
              <a:tabLst>
                <a:tab pos="0" algn="l"/>
                <a:tab pos="914400" algn="l"/>
                <a:tab pos="1828800" algn="l"/>
                <a:tab pos="2743200" algn="l"/>
                <a:tab pos="3657600" algn="l"/>
                <a:tab pos="4572000" algn="l"/>
                <a:tab pos="5294313" algn="l"/>
                <a:tab pos="5486400" algn="l"/>
                <a:tab pos="6400800" algn="l"/>
                <a:tab pos="7315200" algn="l"/>
                <a:tab pos="8435975" algn="l"/>
                <a:tab pos="9144000" algn="l"/>
                <a:tab pos="10058400" algn="l"/>
              </a:tabLst>
              <a:defRPr/>
            </a:pPr>
            <a:r>
              <a:rPr lang="en-GB" dirty="0" err="1">
                <a:solidFill>
                  <a:srgbClr val="CC0000"/>
                </a:solidFill>
                <a:latin typeface="Times New Roman" panose="02020603050405020304" pitchFamily="18" charset="0"/>
                <a:ea typeface="MS Gothic" charset="-128"/>
                <a:cs typeface="Times New Roman" panose="02020603050405020304" pitchFamily="18" charset="0"/>
              </a:rPr>
              <a:t>Террор</a:t>
            </a:r>
            <a:r>
              <a:rPr lang="en-GB" dirty="0">
                <a:solidFill>
                  <a:srgbClr val="CC0000"/>
                </a:solidFill>
                <a:latin typeface="Times New Roman" panose="02020603050405020304" pitchFamily="18" charset="0"/>
                <a:ea typeface="MS Gothic" charset="-128"/>
                <a:cs typeface="Times New Roman" panose="02020603050405020304" pitchFamily="18" charset="0"/>
              </a:rPr>
              <a:t> </a:t>
            </a:r>
            <a:r>
              <a:rPr lang="ru-RU" dirty="0">
                <a:solidFill>
                  <a:srgbClr val="CC0000"/>
                </a:solidFill>
                <a:latin typeface="Times New Roman" panose="02020603050405020304" pitchFamily="18" charset="0"/>
                <a:ea typeface="MS Gothic" charset="-128"/>
                <a:cs typeface="Times New Roman" panose="02020603050405020304" pitchFamily="18" charset="0"/>
              </a:rPr>
              <a:t>(страх, ужас) </a:t>
            </a:r>
            <a:r>
              <a:rPr lang="en-GB" dirty="0">
                <a:latin typeface="Times New Roman" panose="02020603050405020304" pitchFamily="18" charset="0"/>
                <a:ea typeface="MS Gothic" charset="-128"/>
                <a:cs typeface="Times New Roman" panose="02020603050405020304" pitchFamily="18" charset="0"/>
              </a:rPr>
              <a:t>– </a:t>
            </a:r>
            <a:r>
              <a:rPr lang="ru-RU" dirty="0" err="1">
                <a:latin typeface="Times New Roman" panose="02020603050405020304" pitchFamily="18" charset="0"/>
                <a:ea typeface="MS Gothic" charset="-128"/>
                <a:cs typeface="Times New Roman" panose="02020603050405020304" pitchFamily="18" charset="0"/>
              </a:rPr>
              <a:t>идиология</a:t>
            </a:r>
            <a:r>
              <a:rPr lang="ru-RU" dirty="0">
                <a:latin typeface="Times New Roman" panose="02020603050405020304" pitchFamily="18" charset="0"/>
                <a:ea typeface="MS Gothic" charset="-128"/>
                <a:cs typeface="Times New Roman" panose="02020603050405020304" pitchFamily="18" charset="0"/>
              </a:rPr>
              <a:t> насилия и практика воздействия на принятие решения органами государственной власти, органами местного самоуправления или международными организациями</a:t>
            </a:r>
            <a:r>
              <a:rPr lang="en-GB" dirty="0">
                <a:latin typeface="Times New Roman" panose="02020603050405020304" pitchFamily="18" charset="0"/>
                <a:ea typeface="MS Gothic" charset="-128"/>
                <a:cs typeface="Times New Roman" panose="02020603050405020304" pitchFamily="18" charset="0"/>
              </a:rPr>
              <a:t>.</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Терроризм</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глобален</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по</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масштабам</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порочен</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по</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природе</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безжалостен</a:t>
            </a:r>
            <a:r>
              <a:rPr lang="en-GB" dirty="0">
                <a:solidFill>
                  <a:srgbClr val="320E04"/>
                </a:solidFill>
                <a:latin typeface="Times New Roman" panose="02020603050405020304" pitchFamily="18" charset="0"/>
                <a:ea typeface="MS Gothic" charset="-128"/>
                <a:cs typeface="Times New Roman" panose="02020603050405020304" pitchFamily="18" charset="0"/>
              </a:rPr>
              <a:t> к </a:t>
            </a:r>
            <a:r>
              <a:rPr lang="en-GB" dirty="0" err="1">
                <a:solidFill>
                  <a:srgbClr val="320E04"/>
                </a:solidFill>
                <a:latin typeface="Times New Roman" panose="02020603050405020304" pitchFamily="18" charset="0"/>
                <a:ea typeface="MS Gothic" charset="-128"/>
                <a:cs typeface="Times New Roman" panose="02020603050405020304" pitchFamily="18" charset="0"/>
              </a:rPr>
              <a:t>врагам</a:t>
            </a:r>
            <a:r>
              <a:rPr lang="en-GB" dirty="0">
                <a:solidFill>
                  <a:srgbClr val="320E04"/>
                </a:solidFill>
                <a:latin typeface="Times New Roman" panose="02020603050405020304" pitchFamily="18" charset="0"/>
                <a:ea typeface="MS Gothic" charset="-128"/>
                <a:cs typeface="Times New Roman" panose="02020603050405020304" pitchFamily="18" charset="0"/>
              </a:rPr>
              <a:t> и </a:t>
            </a:r>
            <a:r>
              <a:rPr lang="en-GB" dirty="0" err="1">
                <a:solidFill>
                  <a:srgbClr val="320E04"/>
                </a:solidFill>
                <a:latin typeface="Times New Roman" panose="02020603050405020304" pitchFamily="18" charset="0"/>
                <a:ea typeface="MS Gothic" charset="-128"/>
                <a:cs typeface="Times New Roman" panose="02020603050405020304" pitchFamily="18" charset="0"/>
              </a:rPr>
              <a:t>стремиться</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контролировать</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все</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сферы</a:t>
            </a:r>
            <a:r>
              <a:rPr lang="en-GB" dirty="0">
                <a:solidFill>
                  <a:srgbClr val="320E04"/>
                </a:solidFill>
                <a:latin typeface="Times New Roman" panose="02020603050405020304" pitchFamily="18" charset="0"/>
                <a:ea typeface="MS Gothic" charset="-128"/>
                <a:cs typeface="Times New Roman" panose="02020603050405020304" pitchFamily="18" charset="0"/>
              </a:rPr>
              <a:t> </a:t>
            </a:r>
            <a:r>
              <a:rPr lang="en-GB" dirty="0" err="1">
                <a:solidFill>
                  <a:srgbClr val="320E04"/>
                </a:solidFill>
                <a:latin typeface="Times New Roman" panose="02020603050405020304" pitchFamily="18" charset="0"/>
                <a:ea typeface="MS Gothic" charset="-128"/>
                <a:cs typeface="Times New Roman" panose="02020603050405020304" pitchFamily="18" charset="0"/>
              </a:rPr>
              <a:t>жизни</a:t>
            </a:r>
            <a:r>
              <a:rPr lang="en-GB" dirty="0">
                <a:solidFill>
                  <a:srgbClr val="320E04"/>
                </a:solidFill>
                <a:latin typeface="Times New Roman" panose="02020603050405020304" pitchFamily="18" charset="0"/>
                <a:ea typeface="MS Gothic" charset="-128"/>
                <a:cs typeface="Times New Roman" panose="02020603050405020304" pitchFamily="18" charset="0"/>
              </a:rPr>
              <a:t> и </a:t>
            </a:r>
            <a:r>
              <a:rPr lang="en-GB" dirty="0" err="1">
                <a:solidFill>
                  <a:srgbClr val="320E04"/>
                </a:solidFill>
                <a:latin typeface="Times New Roman" panose="02020603050405020304" pitchFamily="18" charset="0"/>
                <a:ea typeface="MS Gothic" charset="-128"/>
                <a:cs typeface="Times New Roman" panose="02020603050405020304" pitchFamily="18" charset="0"/>
              </a:rPr>
              <a:t>мысли</a:t>
            </a:r>
            <a:r>
              <a:rPr lang="en-GB" dirty="0">
                <a:solidFill>
                  <a:srgbClr val="320E04"/>
                </a:solidFill>
                <a:latin typeface="Times New Roman" panose="02020603050405020304" pitchFamily="18" charset="0"/>
                <a:ea typeface="MS Gothic" charset="-128"/>
                <a:cs typeface="Times New Roman" panose="02020603050405020304" pitchFamily="18" charset="0"/>
              </a:rPr>
              <a:t>.</a:t>
            </a:r>
            <a:r>
              <a:rPr lang="ru-RU" dirty="0">
                <a:solidFill>
                  <a:srgbClr val="320E04"/>
                </a:solidFill>
                <a:latin typeface="Times New Roman" panose="02020603050405020304" pitchFamily="18" charset="0"/>
                <a:ea typeface="MS Gothic" charset="-128"/>
                <a:cs typeface="Times New Roman" panose="02020603050405020304" pitchFamily="18" charset="0"/>
              </a:rPr>
              <a:t> </a:t>
            </a:r>
          </a:p>
          <a:p>
            <a:pPr marL="0" indent="631825" algn="just" defTabSz="449263">
              <a:spcBef>
                <a:spcPct val="0"/>
              </a:spcBef>
              <a:buClr>
                <a:srgbClr val="CC0000"/>
              </a:buClr>
              <a:buSzPct val="100000"/>
              <a:buNone/>
              <a:tabLst>
                <a:tab pos="0" algn="l"/>
                <a:tab pos="914400" algn="l"/>
                <a:tab pos="1828800" algn="l"/>
                <a:tab pos="2743200" algn="l"/>
                <a:tab pos="3657600" algn="l"/>
                <a:tab pos="4572000" algn="l"/>
                <a:tab pos="5294313" algn="l"/>
                <a:tab pos="5486400" algn="l"/>
                <a:tab pos="6400800" algn="l"/>
                <a:tab pos="7315200" algn="l"/>
                <a:tab pos="8435975" algn="l"/>
                <a:tab pos="9144000" algn="l"/>
                <a:tab pos="10058400" algn="l"/>
              </a:tabLst>
              <a:defRPr/>
            </a:pPr>
            <a:r>
              <a:rPr lang="ru-RU" dirty="0">
                <a:solidFill>
                  <a:srgbClr val="320E04"/>
                </a:solidFill>
                <a:latin typeface="Times New Roman" panose="02020603050405020304" pitchFamily="18" charset="0"/>
                <a:ea typeface="MS Gothic" charset="-128"/>
                <a:cs typeface="Times New Roman" panose="02020603050405020304" pitchFamily="18" charset="0"/>
              </a:rPr>
              <a:t>Федеральный закон от 06.03.2006 N 35-ФЗ (ред. от 18.03.2020) "О противодействии терроризму".</a:t>
            </a:r>
          </a:p>
          <a:p>
            <a:pPr marL="0" indent="538163" algn="just" defTabSz="449263">
              <a:spcBef>
                <a:spcPct val="0"/>
              </a:spcBef>
              <a:buClr>
                <a:srgbClr val="CC0000"/>
              </a:buClr>
              <a:buSzPct val="100000"/>
              <a:buNone/>
              <a:tabLst>
                <a:tab pos="0" algn="l"/>
                <a:tab pos="914400" algn="l"/>
                <a:tab pos="1828800" algn="l"/>
                <a:tab pos="2743200" algn="l"/>
                <a:tab pos="3657600" algn="l"/>
                <a:tab pos="4572000" algn="l"/>
                <a:tab pos="5294313" algn="l"/>
                <a:tab pos="5486400" algn="l"/>
                <a:tab pos="6400800" algn="l"/>
                <a:tab pos="7315200" algn="l"/>
                <a:tab pos="8435975" algn="l"/>
                <a:tab pos="9144000" algn="l"/>
                <a:tab pos="10058400" algn="l"/>
              </a:tabLst>
              <a:defRPr/>
            </a:pPr>
            <a:r>
              <a:rPr lang="ru-RU" dirty="0">
                <a:solidFill>
                  <a:srgbClr val="FF0000"/>
                </a:solidFill>
                <a:latin typeface="Times New Roman" panose="02020603050405020304" pitchFamily="18" charset="0"/>
                <a:ea typeface="MS Gothic" charset="-128"/>
                <a:cs typeface="Times New Roman" panose="02020603050405020304" pitchFamily="18" charset="0"/>
              </a:rPr>
              <a:t>Терроризм</a:t>
            </a:r>
            <a:r>
              <a:rPr lang="ru-RU" dirty="0">
                <a:latin typeface="Times New Roman" panose="02020603050405020304" pitchFamily="18" charset="0"/>
                <a:ea typeface="MS Gothic" charset="-128"/>
                <a:cs typeface="Times New Roman" panose="02020603050405020304" pitchFamily="18" charset="0"/>
              </a:rPr>
              <a:t> - идеология насилия и практика воздействия на принятие решения органами государственной власти, органами местного самоуправления или международными организациями, связанные с устрашением населения и (или) иными формами противоправных насильственных действий.</a:t>
            </a:r>
            <a:endParaRPr lang="en-GB" dirty="0">
              <a:latin typeface="Times New Roman" panose="02020603050405020304" pitchFamily="18" charset="0"/>
              <a:ea typeface="MS Gothic" charset="-128"/>
              <a:cs typeface="Times New Roman" panose="02020603050405020304" pitchFamily="18" charset="0"/>
            </a:endParaRPr>
          </a:p>
          <a:p>
            <a:pPr marL="25400" indent="0" defTabSz="449263">
              <a:lnSpc>
                <a:spcPct val="80000"/>
              </a:lnSpc>
              <a:spcBef>
                <a:spcPts val="775"/>
              </a:spcBef>
              <a:buClr>
                <a:srgbClr val="99FF99"/>
              </a:buClr>
              <a:buSzPct val="80000"/>
              <a:buNone/>
              <a:tabLst>
                <a:tab pos="25400" algn="l"/>
                <a:tab pos="939800" algn="l"/>
                <a:tab pos="1854200" algn="l"/>
                <a:tab pos="2768600" algn="l"/>
                <a:tab pos="3683000" algn="l"/>
                <a:tab pos="4597400" algn="l"/>
                <a:tab pos="5511800" algn="l"/>
                <a:tab pos="6426200" algn="l"/>
                <a:tab pos="7340600" algn="l"/>
                <a:tab pos="8255000" algn="l"/>
                <a:tab pos="9169400" algn="l"/>
                <a:tab pos="10083800" algn="l"/>
              </a:tabLst>
              <a:defRPr/>
            </a:pPr>
            <a:endParaRPr lang="ru-RU" sz="3100" b="1" dirty="0">
              <a:solidFill>
                <a:srgbClr val="320E04"/>
              </a:solidFill>
              <a:effectLst>
                <a:outerShdw blurRad="38100" dist="38100" dir="2700000" algn="tl">
                  <a:srgbClr val="000000"/>
                </a:outerShdw>
              </a:effectLst>
              <a:latin typeface="Arial" charset="0"/>
              <a:ea typeface="MS Gothic" charset="-128"/>
            </a:endParaRPr>
          </a:p>
          <a:p>
            <a:pPr marL="4306888" indent="0" algn="just" defTabSz="449263">
              <a:lnSpc>
                <a:spcPct val="80000"/>
              </a:lnSpc>
              <a:spcBef>
                <a:spcPts val="775"/>
              </a:spcBef>
              <a:buClr>
                <a:srgbClr val="99FF99"/>
              </a:buClr>
              <a:buSzPct val="80000"/>
              <a:buNone/>
              <a:tabLst>
                <a:tab pos="25400" algn="l"/>
                <a:tab pos="939800" algn="l"/>
                <a:tab pos="1854200" algn="l"/>
                <a:tab pos="2768600" algn="l"/>
                <a:tab pos="3683000" algn="l"/>
                <a:tab pos="4597400" algn="l"/>
                <a:tab pos="5511800" algn="l"/>
                <a:tab pos="6426200" algn="l"/>
                <a:tab pos="7340600" algn="l"/>
                <a:tab pos="8255000" algn="l"/>
                <a:tab pos="9169400" algn="l"/>
                <a:tab pos="10083800" algn="l"/>
              </a:tabLst>
              <a:defRPr/>
            </a:pPr>
            <a:endParaRPr lang="ru-RU" dirty="0">
              <a:solidFill>
                <a:srgbClr val="320E04"/>
              </a:solidFill>
              <a:effectLst>
                <a:outerShdw blurRad="38100" dist="38100" dir="2700000" algn="tl">
                  <a:srgbClr val="000000"/>
                </a:outerShdw>
              </a:effectLst>
              <a:latin typeface="Arial" charset="0"/>
              <a:ea typeface="MS Gothic" charset="-128"/>
            </a:endParaRPr>
          </a:p>
          <a:p>
            <a:pPr marL="4306888" indent="0" algn="just" defTabSz="449263">
              <a:lnSpc>
                <a:spcPct val="80000"/>
              </a:lnSpc>
              <a:spcBef>
                <a:spcPts val="775"/>
              </a:spcBef>
              <a:buClr>
                <a:srgbClr val="99FF99"/>
              </a:buClr>
              <a:buSzPct val="80000"/>
              <a:buNone/>
              <a:tabLst>
                <a:tab pos="25400" algn="l"/>
                <a:tab pos="939800" algn="l"/>
                <a:tab pos="1854200" algn="l"/>
                <a:tab pos="2768600" algn="l"/>
                <a:tab pos="3683000" algn="l"/>
                <a:tab pos="4597400" algn="l"/>
                <a:tab pos="5511800" algn="l"/>
                <a:tab pos="6426200" algn="l"/>
                <a:tab pos="7340600" algn="l"/>
                <a:tab pos="8255000" algn="l"/>
                <a:tab pos="9169400" algn="l"/>
                <a:tab pos="10083800" algn="l"/>
              </a:tabLst>
              <a:defRPr/>
            </a:pPr>
            <a:endParaRPr lang="ru-RU" dirty="0">
              <a:solidFill>
                <a:srgbClr val="320E04"/>
              </a:solidFill>
              <a:effectLst>
                <a:outerShdw blurRad="38100" dist="38100" dir="2700000" algn="tl">
                  <a:srgbClr val="000000"/>
                </a:outerShdw>
              </a:effectLst>
              <a:latin typeface="Arial" charset="0"/>
              <a:ea typeface="MS Gothic" charset="-128"/>
            </a:endParaRPr>
          </a:p>
          <a:p>
            <a:pPr eaLnBrk="1" hangingPunct="1">
              <a:buFont typeface="Arial" charset="0"/>
              <a:buChar char="•"/>
              <a:defRPr/>
            </a:pPr>
            <a:endParaRPr lang="ru-RU" dirty="0"/>
          </a:p>
        </p:txBody>
      </p:sp>
      <p:pic>
        <p:nvPicPr>
          <p:cNvPr id="2" name="Рисунок 1"/>
          <p:cNvPicPr>
            <a:picLocks noChangeAspect="1"/>
          </p:cNvPicPr>
          <p:nvPr/>
        </p:nvPicPr>
        <p:blipFill>
          <a:blip r:embed="rId2"/>
          <a:stretch>
            <a:fillRect/>
          </a:stretch>
        </p:blipFill>
        <p:spPr>
          <a:xfrm>
            <a:off x="5790080" y="4316507"/>
            <a:ext cx="6392396" cy="2541494"/>
          </a:xfrm>
          <a:prstGeom prst="rect">
            <a:avLst/>
          </a:prstGeom>
        </p:spPr>
      </p:pic>
    </p:spTree>
    <p:extLst>
      <p:ext uri="{BB962C8B-B14F-4D97-AF65-F5344CB8AC3E}">
        <p14:creationId xmlns:p14="http://schemas.microsoft.com/office/powerpoint/2010/main" val="306569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fontScale="92500" lnSpcReduction="10000"/>
          </a:bodyPr>
          <a:lstStyle/>
          <a:p>
            <a:pPr marL="0" indent="0">
              <a:buNone/>
            </a:pPr>
            <a:r>
              <a:rPr lang="ru-RU" sz="3300" dirty="0">
                <a:solidFill>
                  <a:srgbClr val="FF0000"/>
                </a:solidFill>
                <a:latin typeface="Times New Roman" panose="02020603050405020304" pitchFamily="18" charset="0"/>
                <a:cs typeface="Times New Roman" panose="02020603050405020304" pitchFamily="18" charset="0"/>
              </a:rPr>
              <a:t>Террористическая деятельность </a:t>
            </a:r>
            <a:r>
              <a:rPr lang="ru-RU" sz="3300" dirty="0">
                <a:latin typeface="Times New Roman" panose="02020603050405020304" pitchFamily="18" charset="0"/>
                <a:cs typeface="Times New Roman" panose="02020603050405020304" pitchFamily="18" charset="0"/>
              </a:rPr>
              <a:t>- деятельность, включающая в себя:</a:t>
            </a:r>
          </a:p>
          <a:p>
            <a:pPr marL="0" indent="0" algn="just">
              <a:buNone/>
            </a:pPr>
            <a:r>
              <a:rPr lang="ru-RU" sz="3300" dirty="0">
                <a:latin typeface="Times New Roman" panose="02020603050405020304" pitchFamily="18" charset="0"/>
                <a:cs typeface="Times New Roman" panose="02020603050405020304" pitchFamily="18" charset="0"/>
              </a:rPr>
              <a:t>а) организацию, планирование, подготовку, финансирование и реализацию террористического акта;</a:t>
            </a:r>
          </a:p>
          <a:p>
            <a:pPr marL="0" indent="0" algn="just">
              <a:buNone/>
            </a:pPr>
            <a:r>
              <a:rPr lang="ru-RU" sz="3300" dirty="0">
                <a:latin typeface="Times New Roman" panose="02020603050405020304" pitchFamily="18" charset="0"/>
                <a:cs typeface="Times New Roman" panose="02020603050405020304" pitchFamily="18" charset="0"/>
              </a:rPr>
              <a:t>б) подстрекательство к террористическому акту;</a:t>
            </a:r>
          </a:p>
          <a:p>
            <a:pPr marL="0" indent="0" algn="just">
              <a:buNone/>
            </a:pPr>
            <a:r>
              <a:rPr lang="ru-RU" sz="3300" dirty="0">
                <a:latin typeface="Times New Roman" panose="02020603050405020304" pitchFamily="18" charset="0"/>
                <a:cs typeface="Times New Roman" panose="02020603050405020304" pitchFamily="18" charset="0"/>
              </a:rPr>
              <a:t>в) организацию незаконного вооруженного формирования, преступного сообщества (преступной организации), организованной группы для реализации террористического акта, а равно участие в такой структуре;</a:t>
            </a:r>
          </a:p>
          <a:p>
            <a:pPr marL="0" indent="0" algn="just">
              <a:buNone/>
            </a:pPr>
            <a:r>
              <a:rPr lang="ru-RU" sz="3300" dirty="0">
                <a:latin typeface="Times New Roman" panose="02020603050405020304" pitchFamily="18" charset="0"/>
                <a:cs typeface="Times New Roman" panose="02020603050405020304" pitchFamily="18" charset="0"/>
              </a:rPr>
              <a:t>г) вербовку, вооружение, обучение и использование террористов;</a:t>
            </a:r>
          </a:p>
          <a:p>
            <a:pPr marL="0" indent="0" algn="just">
              <a:buNone/>
            </a:pPr>
            <a:r>
              <a:rPr lang="ru-RU" sz="3300" dirty="0">
                <a:latin typeface="Times New Roman" panose="02020603050405020304" pitchFamily="18" charset="0"/>
                <a:cs typeface="Times New Roman" panose="02020603050405020304" pitchFamily="18" charset="0"/>
              </a:rPr>
              <a:t>д) информационное или иное пособничество в планировании, подготовке или реализации террористического акта;</a:t>
            </a:r>
          </a:p>
          <a:p>
            <a:pPr marL="0" indent="0" algn="just">
              <a:buNone/>
            </a:pPr>
            <a:r>
              <a:rPr lang="ru-RU" sz="3300" dirty="0">
                <a:latin typeface="Times New Roman" panose="02020603050405020304" pitchFamily="18" charset="0"/>
                <a:cs typeface="Times New Roman" panose="02020603050405020304" pitchFamily="18" charset="0"/>
              </a:rPr>
              <a:t>е) пропаганду идей терроризма, распространение материалов или информации, призывающих к осуществлению террористической деятельности либо обосновывающих или оправдывающих необходимость осуществления такой деятельности;</a:t>
            </a:r>
          </a:p>
        </p:txBody>
      </p:sp>
    </p:spTree>
    <p:extLst>
      <p:ext uri="{BB962C8B-B14F-4D97-AF65-F5344CB8AC3E}">
        <p14:creationId xmlns:p14="http://schemas.microsoft.com/office/powerpoint/2010/main" val="8260030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pPr marL="0" indent="0" algn="ctr">
              <a:buNone/>
            </a:pPr>
            <a:r>
              <a:rPr lang="ru-RU" sz="3600" b="1" dirty="0">
                <a:solidFill>
                  <a:srgbClr val="FF0000"/>
                </a:solidFill>
                <a:latin typeface="Times New Roman" panose="02020603050405020304" pitchFamily="18" charset="0"/>
                <a:cs typeface="Times New Roman" panose="02020603050405020304" pitchFamily="18" charset="0"/>
              </a:rPr>
              <a:t>Виды соучастников преступления</a:t>
            </a:r>
          </a:p>
          <a:p>
            <a:pPr marL="0" indent="0" algn="just">
              <a:buNone/>
            </a:pPr>
            <a:r>
              <a:rPr lang="ru-RU" dirty="0">
                <a:solidFill>
                  <a:srgbClr val="FF0000"/>
                </a:solidFill>
                <a:latin typeface="Times New Roman" panose="02020603050405020304" pitchFamily="18" charset="0"/>
                <a:cs typeface="Times New Roman" panose="02020603050405020304" pitchFamily="18" charset="0"/>
              </a:rPr>
              <a:t>- Исполнитель </a:t>
            </a:r>
            <a:r>
              <a:rPr lang="ru-RU" dirty="0">
                <a:latin typeface="Times New Roman" panose="02020603050405020304" pitchFamily="18" charset="0"/>
                <a:cs typeface="Times New Roman" panose="02020603050405020304" pitchFamily="18" charset="0"/>
              </a:rPr>
              <a:t>- лицо, непосредственно совершившее преступление либо непосредственно участвовавшее в его совершении совместно с другими лицами (соисполнителями</a:t>
            </a:r>
          </a:p>
          <a:p>
            <a:pPr marL="0" indent="0" algn="just">
              <a:buNone/>
            </a:pPr>
            <a:r>
              <a:rPr lang="ru-RU" dirty="0">
                <a:solidFill>
                  <a:srgbClr val="FF0000"/>
                </a:solidFill>
                <a:latin typeface="Times New Roman" panose="02020603050405020304" pitchFamily="18" charset="0"/>
                <a:cs typeface="Times New Roman" panose="02020603050405020304" pitchFamily="18" charset="0"/>
              </a:rPr>
              <a:t>- Организатор </a:t>
            </a:r>
            <a:r>
              <a:rPr lang="ru-RU" dirty="0">
                <a:latin typeface="Times New Roman" panose="02020603050405020304" pitchFamily="18" charset="0"/>
                <a:cs typeface="Times New Roman" panose="02020603050405020304" pitchFamily="18" charset="0"/>
              </a:rPr>
              <a:t>- лицо, организовавшее совершение преступления или руководившее его исполнением, а равно лицо, создавшее организованную группу или преступное сообщество (преступную организацию) либо руководившее ими.</a:t>
            </a:r>
          </a:p>
          <a:p>
            <a:pPr marL="0" indent="0" algn="just">
              <a:buNone/>
            </a:pPr>
            <a:r>
              <a:rPr lang="ru-RU" dirty="0">
                <a:solidFill>
                  <a:srgbClr val="FF0000"/>
                </a:solidFill>
                <a:latin typeface="Times New Roman" panose="02020603050405020304" pitchFamily="18" charset="0"/>
                <a:cs typeface="Times New Roman" panose="02020603050405020304" pitchFamily="18" charset="0"/>
              </a:rPr>
              <a:t>- Подстрекатель </a:t>
            </a:r>
            <a:r>
              <a:rPr lang="ru-RU" dirty="0">
                <a:latin typeface="Times New Roman" panose="02020603050405020304" pitchFamily="18" charset="0"/>
                <a:cs typeface="Times New Roman" panose="02020603050405020304" pitchFamily="18" charset="0"/>
              </a:rPr>
              <a:t>- лицо, склонившее другое лицо к совершению преступления путем уговора, подкупа, угрозы или другим способом.</a:t>
            </a:r>
          </a:p>
          <a:p>
            <a:pPr marL="0" indent="0" algn="just">
              <a:buNone/>
            </a:pPr>
            <a:r>
              <a:rPr lang="ru-RU" dirty="0">
                <a:solidFill>
                  <a:srgbClr val="FF0000"/>
                </a:solidFill>
                <a:latin typeface="Times New Roman" panose="02020603050405020304" pitchFamily="18" charset="0"/>
                <a:cs typeface="Times New Roman" panose="02020603050405020304" pitchFamily="18" charset="0"/>
              </a:rPr>
              <a:t>- Пособник </a:t>
            </a:r>
            <a:r>
              <a:rPr lang="ru-RU" dirty="0">
                <a:latin typeface="Times New Roman" panose="02020603050405020304" pitchFamily="18" charset="0"/>
                <a:cs typeface="Times New Roman" panose="02020603050405020304" pitchFamily="18" charset="0"/>
              </a:rPr>
              <a:t>- лицо, содействовавшее совершению преступления советами, указаниями, предоставлением информации, средств или орудий совершения преступления либо устранением препятствий, а также лицо, обещавшее скрыть преступника, средства или орудия совершения преступления, следы преступления либо предметы, добытые преступным путем, а равно лицо, заранее обещавшее приобрести или сбыть такие предметы.</a:t>
            </a:r>
          </a:p>
          <a:p>
            <a:r>
              <a:rPr lang="ru-RU" sz="3200" dirty="0">
                <a:latin typeface="Times New Roman" panose="02020603050405020304" pitchFamily="18" charset="0"/>
                <a:cs typeface="Times New Roman" panose="02020603050405020304" pitchFamily="18" charset="0"/>
              </a:rPr>
              <a:t> </a:t>
            </a:r>
          </a:p>
        </p:txBody>
      </p:sp>
    </p:spTree>
    <p:extLst>
      <p:ext uri="{BB962C8B-B14F-4D97-AF65-F5344CB8AC3E}">
        <p14:creationId xmlns:p14="http://schemas.microsoft.com/office/powerpoint/2010/main" val="42772971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03763"/>
            <a:ext cx="12015989" cy="806852"/>
          </a:xfrm>
        </p:spPr>
        <p:txBody>
          <a:bodyPr>
            <a:normAutofit fontScale="90000"/>
          </a:bodyPr>
          <a:lstStyle/>
          <a:p>
            <a:r>
              <a:rPr lang="ru-RU" dirty="0">
                <a:solidFill>
                  <a:srgbClr val="FF0000"/>
                </a:solidFill>
                <a:latin typeface="Times New Roman" panose="02020603050405020304" pitchFamily="18" charset="0"/>
                <a:cs typeface="Times New Roman" panose="02020603050405020304" pitchFamily="18" charset="0"/>
              </a:rPr>
              <a:t>Закон – документ, определяющий правила поведения. </a:t>
            </a:r>
            <a:br>
              <a:rPr lang="ru-RU" dirty="0"/>
            </a:br>
            <a:endParaRPr lang="ru-RU" dirty="0"/>
          </a:p>
        </p:txBody>
      </p:sp>
      <p:sp>
        <p:nvSpPr>
          <p:cNvPr id="3" name="Объект 2"/>
          <p:cNvSpPr>
            <a:spLocks noGrp="1"/>
          </p:cNvSpPr>
          <p:nvPr>
            <p:ph idx="1"/>
          </p:nvPr>
        </p:nvSpPr>
        <p:spPr>
          <a:xfrm>
            <a:off x="0" y="837127"/>
            <a:ext cx="12192000" cy="6020873"/>
          </a:xfrm>
        </p:spPr>
        <p:txBody>
          <a:bodyPr>
            <a:normAutofit/>
          </a:bodyPr>
          <a:lstStyle/>
          <a:p>
            <a:pPr marL="0" indent="0">
              <a:buNone/>
            </a:pPr>
            <a:r>
              <a:rPr lang="ru-RU" dirty="0">
                <a:latin typeface="Times New Roman" panose="02020603050405020304" pitchFamily="18" charset="0"/>
                <a:cs typeface="Times New Roman" panose="02020603050405020304" pitchFamily="18" charset="0"/>
              </a:rPr>
              <a:t>1. Закон распространяется на всех и обязателен для исполнения.</a:t>
            </a:r>
          </a:p>
          <a:p>
            <a:pPr marL="0" indent="0">
              <a:buNone/>
            </a:pPr>
            <a:r>
              <a:rPr lang="ru-RU" dirty="0">
                <a:latin typeface="Times New Roman" panose="02020603050405020304" pitchFamily="18" charset="0"/>
                <a:cs typeface="Times New Roman" panose="02020603050405020304" pitchFamily="18" charset="0"/>
              </a:rPr>
              <a:t>2. Нарушать закон нельзя.</a:t>
            </a:r>
          </a:p>
          <a:p>
            <a:pPr marL="0" indent="0">
              <a:buNone/>
            </a:pPr>
            <a:r>
              <a:rPr lang="ru-RU" dirty="0">
                <a:latin typeface="Times New Roman" panose="02020603050405020304" pitchFamily="18" charset="0"/>
                <a:cs typeface="Times New Roman" panose="02020603050405020304" pitchFamily="18" charset="0"/>
              </a:rPr>
              <a:t>3. За нарушение закона определено наказание.</a:t>
            </a:r>
          </a:p>
          <a:p>
            <a:pPr marL="0" indent="0">
              <a:buNone/>
            </a:pPr>
            <a:endParaRPr lang="ru-RU" b="1" dirty="0"/>
          </a:p>
          <a:p>
            <a:pPr marL="0" indent="0" algn="ctr">
              <a:buNone/>
            </a:pPr>
            <a:r>
              <a:rPr lang="ru-RU" dirty="0">
                <a:solidFill>
                  <a:srgbClr val="FF0000"/>
                </a:solidFill>
                <a:latin typeface="Times New Roman" panose="02020603050405020304" pitchFamily="18" charset="0"/>
                <a:cs typeface="Times New Roman" panose="02020603050405020304" pitchFamily="18" charset="0"/>
              </a:rPr>
              <a:t>Уголовный кодекс Российской Федерации принят Государственной Думой РФ 24.05.1996 г.</a:t>
            </a:r>
          </a:p>
          <a:p>
            <a:pPr marL="0" indent="0">
              <a:buNone/>
            </a:pPr>
            <a:r>
              <a:rPr lang="ru-RU" b="1" dirty="0">
                <a:solidFill>
                  <a:srgbClr val="FF0000"/>
                </a:solidFill>
                <a:latin typeface="Times New Roman" panose="02020603050405020304" pitchFamily="18" charset="0"/>
                <a:cs typeface="Times New Roman" panose="02020603050405020304" pitchFamily="18" charset="0"/>
              </a:rPr>
              <a:t>Общая часть </a:t>
            </a:r>
            <a:r>
              <a:rPr lang="ru-RU" dirty="0">
                <a:solidFill>
                  <a:srgbClr val="FF0000"/>
                </a:solidFill>
                <a:latin typeface="Times New Roman" panose="02020603050405020304" pitchFamily="18" charset="0"/>
                <a:cs typeface="Times New Roman" panose="02020603050405020304" pitchFamily="18" charset="0"/>
              </a:rPr>
              <a:t>определяет основные принципы и понятия уголовного права</a:t>
            </a:r>
            <a:r>
              <a:rPr lang="ru-RU" dirty="0">
                <a:solidFill>
                  <a:schemeClr val="tx1"/>
                </a:solidFill>
                <a:latin typeface="Times New Roman" panose="02020603050405020304" pitchFamily="18" charset="0"/>
                <a:cs typeface="Times New Roman" panose="02020603050405020304" pitchFamily="18" charset="0"/>
              </a:rPr>
              <a:t> </a:t>
            </a:r>
          </a:p>
          <a:p>
            <a:pPr marL="0" indent="0" algn="ctr">
              <a:buNone/>
            </a:pPr>
            <a:r>
              <a:rPr lang="ru-RU" dirty="0">
                <a:solidFill>
                  <a:schemeClr val="tx1"/>
                </a:solidFill>
                <a:latin typeface="Times New Roman" panose="02020603050405020304" pitchFamily="18" charset="0"/>
                <a:cs typeface="Times New Roman" panose="02020603050405020304" pitchFamily="18" charset="0"/>
              </a:rPr>
              <a:t>(ст. ст. 1 – 104).</a:t>
            </a:r>
          </a:p>
          <a:p>
            <a:pPr marL="0" indent="0">
              <a:buNone/>
            </a:pPr>
            <a:endParaRPr lang="ru-RU" b="1" dirty="0">
              <a:solidFill>
                <a:srgbClr val="FF0000"/>
              </a:solidFill>
              <a:latin typeface="Times New Roman" panose="02020603050405020304" pitchFamily="18" charset="0"/>
              <a:cs typeface="Times New Roman" panose="02020603050405020304" pitchFamily="18" charset="0"/>
            </a:endParaRPr>
          </a:p>
          <a:p>
            <a:pPr marL="0" indent="0">
              <a:buNone/>
            </a:pPr>
            <a:r>
              <a:rPr lang="ru-RU" b="1" dirty="0">
                <a:solidFill>
                  <a:srgbClr val="FF0000"/>
                </a:solidFill>
                <a:latin typeface="Times New Roman" panose="02020603050405020304" pitchFamily="18" charset="0"/>
                <a:cs typeface="Times New Roman" panose="02020603050405020304" pitchFamily="18" charset="0"/>
              </a:rPr>
              <a:t>Особенная часть </a:t>
            </a:r>
            <a:r>
              <a:rPr lang="ru-RU" dirty="0">
                <a:solidFill>
                  <a:srgbClr val="FF0000"/>
                </a:solidFill>
                <a:latin typeface="Times New Roman" panose="02020603050405020304" pitchFamily="18" charset="0"/>
                <a:cs typeface="Times New Roman" panose="02020603050405020304" pitchFamily="18" charset="0"/>
              </a:rPr>
              <a:t>описывает конкретные составы преступлений </a:t>
            </a:r>
          </a:p>
          <a:p>
            <a:pPr marL="0" indent="0" algn="ctr">
              <a:buNone/>
            </a:pPr>
            <a:r>
              <a:rPr lang="ru-RU" dirty="0">
                <a:solidFill>
                  <a:schemeClr val="tx1"/>
                </a:solidFill>
                <a:latin typeface="Times New Roman" panose="02020603050405020304" pitchFamily="18" charset="0"/>
                <a:cs typeface="Times New Roman" panose="02020603050405020304" pitchFamily="18" charset="0"/>
              </a:rPr>
              <a:t>(ст. ст. 105-360). </a:t>
            </a:r>
          </a:p>
          <a:p>
            <a:pPr marL="0" indent="0">
              <a:buNone/>
            </a:pPr>
            <a:endParaRPr lang="ru-RU" dirty="0"/>
          </a:p>
        </p:txBody>
      </p:sp>
      <p:pic>
        <p:nvPicPr>
          <p:cNvPr id="4" name="Рисунок 3"/>
          <p:cNvPicPr>
            <a:picLocks noChangeAspect="1"/>
          </p:cNvPicPr>
          <p:nvPr/>
        </p:nvPicPr>
        <p:blipFill>
          <a:blip r:embed="rId2"/>
          <a:stretch>
            <a:fillRect/>
          </a:stretch>
        </p:blipFill>
        <p:spPr>
          <a:xfrm>
            <a:off x="9942396" y="4216400"/>
            <a:ext cx="2249604" cy="2604338"/>
          </a:xfrm>
          <a:prstGeom prst="rect">
            <a:avLst/>
          </a:prstGeom>
        </p:spPr>
      </p:pic>
    </p:spTree>
    <p:extLst>
      <p:ext uri="{BB962C8B-B14F-4D97-AF65-F5344CB8AC3E}">
        <p14:creationId xmlns:p14="http://schemas.microsoft.com/office/powerpoint/2010/main" val="2511315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8232" cy="6858000"/>
          </a:xfrm>
        </p:spPr>
      </p:pic>
    </p:spTree>
    <p:extLst>
      <p:ext uri="{BB962C8B-B14F-4D97-AF65-F5344CB8AC3E}">
        <p14:creationId xmlns:p14="http://schemas.microsoft.com/office/powerpoint/2010/main" val="74574069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17144"/>
            <a:ext cx="12192000" cy="6840856"/>
          </a:xfrm>
        </p:spPr>
        <p:txBody>
          <a:bodyPr>
            <a:normAutofit/>
          </a:bodyPr>
          <a:lstStyle/>
          <a:p>
            <a:pPr marL="0" indent="0" algn="ctr">
              <a:buNone/>
            </a:pPr>
            <a:r>
              <a:rPr lang="ru-RU" sz="3600" b="1" dirty="0">
                <a:latin typeface="Times New Roman" panose="02020603050405020304" pitchFamily="18" charset="0"/>
                <a:cs typeface="Times New Roman" panose="02020603050405020304" pitchFamily="18" charset="0"/>
              </a:rPr>
              <a:t>Раздел IX. Преступления против общественной безопасности и общественного порядка</a:t>
            </a:r>
          </a:p>
          <a:p>
            <a:pPr marL="0" indent="0">
              <a:buNone/>
            </a:pPr>
            <a:r>
              <a:rPr lang="ru-RU" dirty="0">
                <a:latin typeface="Times New Roman" panose="02020603050405020304" pitchFamily="18" charset="0"/>
                <a:cs typeface="Times New Roman" panose="02020603050405020304" pitchFamily="18" charset="0"/>
              </a:rPr>
              <a:t>Статья 205. Террористический акт</a:t>
            </a:r>
          </a:p>
          <a:p>
            <a:pPr marL="0" indent="0">
              <a:buNone/>
            </a:pPr>
            <a:r>
              <a:rPr lang="ru-RU" dirty="0">
                <a:latin typeface="Times New Roman" panose="02020603050405020304" pitchFamily="18" charset="0"/>
                <a:cs typeface="Times New Roman" panose="02020603050405020304" pitchFamily="18" charset="0"/>
              </a:rPr>
              <a:t>Статья 205.1. Содействие террористической деятельности</a:t>
            </a:r>
          </a:p>
          <a:p>
            <a:pPr marL="0" indent="0" algn="just">
              <a:buNone/>
            </a:pPr>
            <a:r>
              <a:rPr lang="ru-RU" dirty="0">
                <a:latin typeface="Times New Roman" panose="02020603050405020304" pitchFamily="18" charset="0"/>
                <a:cs typeface="Times New Roman" panose="02020603050405020304" pitchFamily="18" charset="0"/>
              </a:rPr>
              <a:t>Статья 205.2. Публичные призывы к осуществлению террористической деятельности, публичное оправдание терроризма или пропаганда терроризма</a:t>
            </a:r>
          </a:p>
          <a:p>
            <a:pPr marL="0" indent="0" algn="just">
              <a:buNone/>
            </a:pPr>
            <a:r>
              <a:rPr lang="ru-RU" dirty="0">
                <a:latin typeface="Times New Roman" panose="02020603050405020304" pitchFamily="18" charset="0"/>
                <a:cs typeface="Times New Roman" panose="02020603050405020304" pitchFamily="18" charset="0"/>
              </a:rPr>
              <a:t>Статья 205.3. Прохождение обучения в целях осуществления террористической деятельности</a:t>
            </a:r>
          </a:p>
          <a:p>
            <a:pPr marL="0" indent="0" algn="just">
              <a:buNone/>
            </a:pPr>
            <a:r>
              <a:rPr lang="ru-RU" dirty="0">
                <a:latin typeface="Times New Roman" panose="02020603050405020304" pitchFamily="18" charset="0"/>
                <a:cs typeface="Times New Roman" panose="02020603050405020304" pitchFamily="18" charset="0"/>
              </a:rPr>
              <a:t>Статья 205.4. Организация террористического сообщества и участие в нем</a:t>
            </a:r>
          </a:p>
          <a:p>
            <a:pPr marL="0" indent="0" algn="just">
              <a:buNone/>
            </a:pPr>
            <a:r>
              <a:rPr lang="ru-RU" dirty="0">
                <a:latin typeface="Times New Roman" panose="02020603050405020304" pitchFamily="18" charset="0"/>
                <a:cs typeface="Times New Roman" panose="02020603050405020304" pitchFamily="18" charset="0"/>
              </a:rPr>
              <a:t>Статья 205.5. Организация деятельности террористической организации и участие в деятельности такой организации</a:t>
            </a:r>
          </a:p>
        </p:txBody>
      </p:sp>
    </p:spTree>
    <p:extLst>
      <p:ext uri="{BB962C8B-B14F-4D97-AF65-F5344CB8AC3E}">
        <p14:creationId xmlns:p14="http://schemas.microsoft.com/office/powerpoint/2010/main" val="48231867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4351338"/>
          </a:xfrm>
        </p:spPr>
        <p:txBody>
          <a:bodyPr>
            <a:normAutofit fontScale="25000" lnSpcReduction="20000"/>
          </a:bodyPr>
          <a:lstStyle/>
          <a:p>
            <a:pPr marL="0" indent="0" algn="ctr">
              <a:buNone/>
            </a:pPr>
            <a:r>
              <a:rPr lang="ru-RU" sz="11200" b="1" dirty="0">
                <a:latin typeface="Times New Roman" panose="02020603050405020304" pitchFamily="18" charset="0"/>
                <a:cs typeface="Times New Roman" panose="02020603050405020304" pitchFamily="18" charset="0"/>
              </a:rPr>
              <a:t>Статья 205. Террористический акт</a:t>
            </a:r>
          </a:p>
          <a:p>
            <a:pPr marL="0" indent="0" algn="just">
              <a:buNone/>
            </a:pPr>
            <a:r>
              <a:rPr lang="ru-RU" sz="8800" dirty="0">
                <a:latin typeface="Times New Roman" panose="02020603050405020304" pitchFamily="18" charset="0"/>
                <a:cs typeface="Times New Roman" panose="02020603050405020304" pitchFamily="18" charset="0"/>
              </a:rPr>
              <a:t>1. Совершение взрыва, поджога или действий, устрашающих население и создающих опасность гибели человека, либо наступления иных тяжких последствий, в целях дестабилизации деятельности органов власти или международных организаций либо воздействия на принятие ими решений, а также угроза совершения указанных действий в целях воздействия на принятие решений органами власти или международными организациями - наказываются </a:t>
            </a:r>
            <a:r>
              <a:rPr lang="ru-RU" sz="8800" dirty="0">
                <a:solidFill>
                  <a:srgbClr val="FF0000"/>
                </a:solidFill>
                <a:latin typeface="Times New Roman" panose="02020603050405020304" pitchFamily="18" charset="0"/>
                <a:cs typeface="Times New Roman" panose="02020603050405020304" pitchFamily="18" charset="0"/>
              </a:rPr>
              <a:t>лишением свободы на срок от десяти до пятнадцати лет.</a:t>
            </a:r>
          </a:p>
          <a:p>
            <a:pPr marL="0" indent="0">
              <a:buNone/>
            </a:pPr>
            <a:r>
              <a:rPr lang="ru-RU" sz="8800" dirty="0">
                <a:latin typeface="Times New Roman" panose="02020603050405020304" pitchFamily="18" charset="0"/>
                <a:cs typeface="Times New Roman" panose="02020603050405020304" pitchFamily="18" charset="0"/>
              </a:rPr>
              <a:t>2. Те же деяния:</a:t>
            </a:r>
          </a:p>
          <a:p>
            <a:pPr marL="0" indent="0">
              <a:buNone/>
            </a:pPr>
            <a:r>
              <a:rPr lang="ru-RU" sz="8800" dirty="0">
                <a:latin typeface="Times New Roman" panose="02020603050405020304" pitchFamily="18" charset="0"/>
                <a:cs typeface="Times New Roman" panose="02020603050405020304" pitchFamily="18" charset="0"/>
              </a:rPr>
              <a:t>а) совершенные группой лиц по предварительному сговору или организованной группой;</a:t>
            </a:r>
          </a:p>
          <a:p>
            <a:pPr marL="0" indent="0">
              <a:buNone/>
            </a:pPr>
            <a:r>
              <a:rPr lang="ru-RU" sz="8800" dirty="0">
                <a:latin typeface="Times New Roman" panose="02020603050405020304" pitchFamily="18" charset="0"/>
                <a:cs typeface="Times New Roman" panose="02020603050405020304" pitchFamily="18" charset="0"/>
              </a:rPr>
              <a:t>б) повлекшие по неосторожности смерть человека;</a:t>
            </a:r>
          </a:p>
          <a:p>
            <a:pPr marL="0" indent="0">
              <a:buNone/>
            </a:pPr>
            <a:r>
              <a:rPr lang="ru-RU" sz="8800" dirty="0">
                <a:latin typeface="Times New Roman" panose="02020603050405020304" pitchFamily="18" charset="0"/>
                <a:cs typeface="Times New Roman" panose="02020603050405020304" pitchFamily="18" charset="0"/>
              </a:rPr>
              <a:t>в) повлекшие причинение значительного имущественного ущерба либо наступление иных тяжких последствий, - наказываются лишением свободы на срок </a:t>
            </a:r>
            <a:r>
              <a:rPr lang="ru-RU" sz="8800" dirty="0">
                <a:solidFill>
                  <a:srgbClr val="FF0000"/>
                </a:solidFill>
                <a:latin typeface="Times New Roman" panose="02020603050405020304" pitchFamily="18" charset="0"/>
                <a:cs typeface="Times New Roman" panose="02020603050405020304" pitchFamily="18" charset="0"/>
              </a:rPr>
              <a:t>от 12 до 20 лет.</a:t>
            </a:r>
          </a:p>
          <a:p>
            <a:pPr marL="0" indent="0">
              <a:buNone/>
            </a:pPr>
            <a:r>
              <a:rPr lang="ru-RU" sz="8800" dirty="0">
                <a:latin typeface="Times New Roman" panose="02020603050405020304" pitchFamily="18" charset="0"/>
                <a:cs typeface="Times New Roman" panose="02020603050405020304" pitchFamily="18" charset="0"/>
              </a:rPr>
              <a:t>3. Деяния, предусмотренные частями первой или второй настоящей статьи, если они:</a:t>
            </a:r>
          </a:p>
          <a:p>
            <a:pPr marL="0" indent="0" algn="just">
              <a:buNone/>
            </a:pPr>
            <a:r>
              <a:rPr lang="ru-RU" sz="8800" dirty="0">
                <a:latin typeface="Times New Roman" panose="02020603050405020304" pitchFamily="18" charset="0"/>
                <a:cs typeface="Times New Roman" panose="02020603050405020304" pitchFamily="18" charset="0"/>
              </a:rPr>
              <a:t>а) сопряжены с посягательством на объекты использования атомной энергии либо с использованием ядерных материалов, радиоактивных веществ или источников радиоактивного излучения либо ядовитых, отравляющих, токсичных, опасных химических или биологических веществ;</a:t>
            </a:r>
          </a:p>
          <a:p>
            <a:pPr marL="0" indent="0">
              <a:buNone/>
            </a:pPr>
            <a:r>
              <a:rPr lang="ru-RU" sz="8800" dirty="0">
                <a:latin typeface="Times New Roman" panose="02020603050405020304" pitchFamily="18" charset="0"/>
                <a:cs typeface="Times New Roman" panose="02020603050405020304" pitchFamily="18" charset="0"/>
              </a:rPr>
              <a:t>б) повлекли умышленное причинение смерти человеку, -</a:t>
            </a:r>
          </a:p>
          <a:p>
            <a:pPr marL="0" indent="0">
              <a:buNone/>
            </a:pPr>
            <a:r>
              <a:rPr lang="ru-RU" sz="8800" dirty="0">
                <a:latin typeface="Times New Roman" panose="02020603050405020304" pitchFamily="18" charset="0"/>
                <a:cs typeface="Times New Roman" panose="02020603050405020304" pitchFamily="18" charset="0"/>
              </a:rPr>
              <a:t>наказываются лишением свободы </a:t>
            </a:r>
            <a:r>
              <a:rPr lang="ru-RU" sz="8800" dirty="0">
                <a:solidFill>
                  <a:srgbClr val="FF0000"/>
                </a:solidFill>
                <a:latin typeface="Times New Roman" panose="02020603050405020304" pitchFamily="18" charset="0"/>
                <a:cs typeface="Times New Roman" panose="02020603050405020304" pitchFamily="18" charset="0"/>
              </a:rPr>
              <a:t>на срок от пят</a:t>
            </a:r>
            <a:r>
              <a:rPr lang="ru-RU" sz="9600" dirty="0">
                <a:solidFill>
                  <a:srgbClr val="FF0000"/>
                </a:solidFill>
                <a:latin typeface="Times New Roman" panose="02020603050405020304" pitchFamily="18" charset="0"/>
                <a:cs typeface="Times New Roman" panose="02020603050405020304" pitchFamily="18" charset="0"/>
              </a:rPr>
              <a:t>надцати до двадцати лет или пожизненным лишением свободы.</a:t>
            </a:r>
          </a:p>
          <a:p>
            <a:pPr marL="0" indent="0" algn="ctr">
              <a:buNone/>
            </a:pPr>
            <a:r>
              <a:rPr lang="ru-RU" sz="8000" i="1" dirty="0">
                <a:latin typeface="Times New Roman" panose="02020603050405020304" pitchFamily="18" charset="0"/>
                <a:cs typeface="Times New Roman" panose="02020603050405020304" pitchFamily="18" charset="0"/>
              </a:rPr>
              <a:t>Примечание. Лицо, участвовавшее в подготовке террористического акта, освобождается от уголовной ответственности, если оно своевременным предупреждением органов власти или иным способом способствовало предотвращению осуществления террористического акта и если в действиях этого лица не содержится иного состава преступления.</a:t>
            </a:r>
          </a:p>
          <a:p>
            <a:endParaRPr lang="ru-RU" sz="5600" dirty="0"/>
          </a:p>
        </p:txBody>
      </p:sp>
    </p:spTree>
    <p:extLst>
      <p:ext uri="{BB962C8B-B14F-4D97-AF65-F5344CB8AC3E}">
        <p14:creationId xmlns:p14="http://schemas.microsoft.com/office/powerpoint/2010/main" val="5649748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endParaRPr lang="ru-RU"/>
          </a:p>
        </p:txBody>
      </p:sp>
      <p:pic>
        <p:nvPicPr>
          <p:cNvPr id="1026" name="Picture 2" descr="https://fs03.metod-kopilka.ru/images/doc/39/33287/img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
            <a:ext cx="12192000"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43185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7142480"/>
          </a:xfrm>
        </p:spPr>
        <p:txBody>
          <a:bodyPr>
            <a:noAutofit/>
          </a:bodyPr>
          <a:lstStyle/>
          <a:p>
            <a:pPr marL="0" indent="0" algn="ctr">
              <a:buNone/>
            </a:pPr>
            <a:r>
              <a:rPr lang="ru-RU" sz="2200" b="1" dirty="0">
                <a:latin typeface="Times New Roman" panose="02020603050405020304" pitchFamily="18" charset="0"/>
                <a:cs typeface="Times New Roman" panose="02020603050405020304" pitchFamily="18" charset="0"/>
              </a:rPr>
              <a:t>Статья 206. Захват заложника</a:t>
            </a:r>
          </a:p>
          <a:p>
            <a:pPr marL="0" indent="0">
              <a:buNone/>
            </a:pPr>
            <a:r>
              <a:rPr lang="ru-RU" sz="2200" dirty="0">
                <a:latin typeface="Times New Roman" panose="02020603050405020304" pitchFamily="18" charset="0"/>
                <a:cs typeface="Times New Roman" panose="02020603050405020304" pitchFamily="18" charset="0"/>
              </a:rPr>
              <a:t>1. Захват или удержание лица в качестве заложника, совершенные в целях понуждения государства, организации или гражданина совершить какое-либо действие или воздержаться от совершения какого-либо действия как условия освобождения заложника, - наказываются лишением свободы на срок </a:t>
            </a:r>
            <a:r>
              <a:rPr lang="ru-RU" sz="2200" dirty="0">
                <a:solidFill>
                  <a:srgbClr val="FF0000"/>
                </a:solidFill>
                <a:latin typeface="Times New Roman" panose="02020603050405020304" pitchFamily="18" charset="0"/>
                <a:cs typeface="Times New Roman" panose="02020603050405020304" pitchFamily="18" charset="0"/>
              </a:rPr>
              <a:t>от пяти до десяти лет.</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2. Те же деяния, совершенные:</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а) группой лиц по предварительному сговору;</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в) с применением насилия, опасного для жизни или здоровья;</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г) с применением оружия или предметов, используемых в качестве оружия;</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д) в отношении заведомо несовершеннолетнего;</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е) в отношении женщины, заведомо для виновного находящейся в состоянии беременности;</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ж) в отношении двух или более лиц;</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з) из корыстных побуждений или по найму, - наказываются лишением свободы на срок от </a:t>
            </a:r>
            <a:r>
              <a:rPr lang="ru-RU" sz="2200" dirty="0">
                <a:solidFill>
                  <a:srgbClr val="FF0000"/>
                </a:solidFill>
                <a:latin typeface="Times New Roman" panose="02020603050405020304" pitchFamily="18" charset="0"/>
                <a:cs typeface="Times New Roman" panose="02020603050405020304" pitchFamily="18" charset="0"/>
              </a:rPr>
              <a:t>6 до 15 лет.</a:t>
            </a:r>
          </a:p>
          <a:p>
            <a:pPr marL="0" indent="0">
              <a:buNone/>
            </a:pPr>
            <a:r>
              <a:rPr lang="ru-RU" sz="2200" dirty="0">
                <a:latin typeface="Times New Roman" panose="02020603050405020304" pitchFamily="18" charset="0"/>
                <a:cs typeface="Times New Roman" panose="02020603050405020304" pitchFamily="18" charset="0"/>
              </a:rPr>
              <a:t>3. Деяния, предусмотренные частями первой или второй настоящей статьи, если они совершены организованной группой либо повлекли по неосторожности смерть человека или иные тяжкие последствия, - наказываются лишением свободы на срок от </a:t>
            </a:r>
            <a:r>
              <a:rPr lang="ru-RU" sz="2200" dirty="0">
                <a:solidFill>
                  <a:srgbClr val="FF0000"/>
                </a:solidFill>
                <a:latin typeface="Times New Roman" panose="02020603050405020304" pitchFamily="18" charset="0"/>
                <a:cs typeface="Times New Roman" panose="02020603050405020304" pitchFamily="18" charset="0"/>
              </a:rPr>
              <a:t>8 до 20 лет.</a:t>
            </a:r>
          </a:p>
          <a:p>
            <a:pPr marL="0" indent="0">
              <a:buNone/>
            </a:pPr>
            <a:r>
              <a:rPr lang="ru-RU" sz="2200" dirty="0">
                <a:latin typeface="Times New Roman" panose="02020603050405020304" pitchFamily="18" charset="0"/>
                <a:cs typeface="Times New Roman" panose="02020603050405020304" pitchFamily="18" charset="0"/>
              </a:rPr>
              <a:t>4. Если деяния повлекли умышленное причинение смерти человеку, -</a:t>
            </a:r>
          </a:p>
          <a:p>
            <a:pPr marL="0" indent="0">
              <a:buNone/>
            </a:pPr>
            <a:r>
              <a:rPr lang="ru-RU" sz="2200" dirty="0">
                <a:latin typeface="Times New Roman" panose="02020603050405020304" pitchFamily="18" charset="0"/>
                <a:cs typeface="Times New Roman" panose="02020603050405020304" pitchFamily="18" charset="0"/>
              </a:rPr>
              <a:t>наказываются лишением свободы на срок от </a:t>
            </a:r>
            <a:r>
              <a:rPr lang="ru-RU" sz="2200" dirty="0">
                <a:solidFill>
                  <a:srgbClr val="FF0000"/>
                </a:solidFill>
                <a:latin typeface="Times New Roman" panose="02020603050405020304" pitchFamily="18" charset="0"/>
                <a:cs typeface="Times New Roman" panose="02020603050405020304" pitchFamily="18" charset="0"/>
              </a:rPr>
              <a:t>15 до 20 лет или пожизненным лишением свободы.</a:t>
            </a:r>
          </a:p>
        </p:txBody>
      </p:sp>
    </p:spTree>
    <p:extLst>
      <p:ext uri="{BB962C8B-B14F-4D97-AF65-F5344CB8AC3E}">
        <p14:creationId xmlns:p14="http://schemas.microsoft.com/office/powerpoint/2010/main" val="14122313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pPr marL="0" indent="0" algn="ctr">
              <a:buNone/>
            </a:pPr>
            <a:r>
              <a:rPr lang="ru-RU" sz="2200" b="1" dirty="0">
                <a:latin typeface="Times New Roman" panose="02020603050405020304" pitchFamily="18" charset="0"/>
                <a:cs typeface="Times New Roman" panose="02020603050405020304" pitchFamily="18" charset="0"/>
              </a:rPr>
              <a:t>Статья 207. Заведомо ложное сообщение об акте терроризма</a:t>
            </a:r>
          </a:p>
          <a:p>
            <a:pPr marL="0" indent="0">
              <a:lnSpc>
                <a:spcPct val="100000"/>
              </a:lnSpc>
              <a:spcBef>
                <a:spcPts val="0"/>
              </a:spcBef>
              <a:buNone/>
            </a:pPr>
            <a:r>
              <a:rPr lang="ru-RU" sz="2200" dirty="0">
                <a:latin typeface="Times New Roman" panose="02020603050405020304" pitchFamily="18" charset="0"/>
                <a:cs typeface="Times New Roman" panose="02020603050405020304" pitchFamily="18" charset="0"/>
              </a:rPr>
              <a:t>1</a:t>
            </a:r>
            <a:r>
              <a:rPr lang="ru-RU" sz="2300" dirty="0">
                <a:latin typeface="Times New Roman" panose="02020603050405020304" pitchFamily="18" charset="0"/>
                <a:cs typeface="Times New Roman" panose="02020603050405020304" pitchFamily="18" charset="0"/>
              </a:rPr>
              <a:t>. Заведомо ложное сообщение о готовящихся взрыве, поджоге или иных действиях, создающих опасность гибели людей, причинения значительного имущественного ущерба либо наступления иных общественно опасных последствий, совершенное из хулиганских побуждений, -</a:t>
            </a:r>
          </a:p>
          <a:p>
            <a:pPr marL="0" indent="0">
              <a:lnSpc>
                <a:spcPct val="100000"/>
              </a:lnSpc>
              <a:spcBef>
                <a:spcPts val="0"/>
              </a:spcBef>
              <a:buNone/>
            </a:pPr>
            <a:r>
              <a:rPr lang="ru-RU" sz="2300" dirty="0">
                <a:latin typeface="Times New Roman" panose="02020603050405020304" pitchFamily="18" charset="0"/>
                <a:cs typeface="Times New Roman" panose="02020603050405020304" pitchFamily="18" charset="0"/>
              </a:rPr>
              <a:t>наказывается </a:t>
            </a:r>
            <a:r>
              <a:rPr lang="ru-RU" sz="2300" dirty="0">
                <a:solidFill>
                  <a:srgbClr val="FF0000"/>
                </a:solidFill>
                <a:latin typeface="Times New Roman" panose="02020603050405020304" pitchFamily="18" charset="0"/>
                <a:cs typeface="Times New Roman" panose="02020603050405020304" pitchFamily="18" charset="0"/>
              </a:rPr>
              <a:t>штрафом</a:t>
            </a:r>
            <a:r>
              <a:rPr lang="ru-RU" sz="2300" dirty="0">
                <a:latin typeface="Times New Roman" panose="02020603050405020304" pitchFamily="18" charset="0"/>
                <a:cs typeface="Times New Roman" panose="02020603050405020304" pitchFamily="18" charset="0"/>
              </a:rPr>
              <a:t> в размере от двухсот тысяч до пятисот тысяч рублей, либо ограничением свободы на срок до трех лет, либо принудительными работами на срок от двух до трех лет.</a:t>
            </a:r>
          </a:p>
          <a:p>
            <a:pPr marL="0" indent="0">
              <a:lnSpc>
                <a:spcPct val="100000"/>
              </a:lnSpc>
              <a:spcBef>
                <a:spcPts val="0"/>
              </a:spcBef>
              <a:buNone/>
            </a:pPr>
            <a:r>
              <a:rPr lang="ru-RU" sz="2300" dirty="0">
                <a:latin typeface="Times New Roman" panose="02020603050405020304" pitchFamily="18" charset="0"/>
                <a:cs typeface="Times New Roman" panose="02020603050405020304" pitchFamily="18" charset="0"/>
              </a:rPr>
              <a:t>2. Деяние, совершенное в отношении объектов социальной инфраструктуры либо повлекшее причинение крупного ущерба, -</a:t>
            </a:r>
          </a:p>
          <a:p>
            <a:pPr marL="0" indent="0">
              <a:lnSpc>
                <a:spcPct val="100000"/>
              </a:lnSpc>
              <a:spcBef>
                <a:spcPts val="0"/>
              </a:spcBef>
              <a:buNone/>
            </a:pPr>
            <a:r>
              <a:rPr lang="ru-RU" sz="2300" dirty="0">
                <a:latin typeface="Times New Roman" panose="02020603050405020304" pitchFamily="18" charset="0"/>
                <a:cs typeface="Times New Roman" panose="02020603050405020304" pitchFamily="18" charset="0"/>
              </a:rPr>
              <a:t>наказывается </a:t>
            </a:r>
            <a:r>
              <a:rPr lang="ru-RU" sz="2300" dirty="0">
                <a:solidFill>
                  <a:srgbClr val="FF0000"/>
                </a:solidFill>
                <a:latin typeface="Times New Roman" panose="02020603050405020304" pitchFamily="18" charset="0"/>
                <a:cs typeface="Times New Roman" panose="02020603050405020304" pitchFamily="18" charset="0"/>
              </a:rPr>
              <a:t>штрафом</a:t>
            </a:r>
            <a:r>
              <a:rPr lang="ru-RU" sz="2300" dirty="0">
                <a:latin typeface="Times New Roman" panose="02020603050405020304" pitchFamily="18" charset="0"/>
                <a:cs typeface="Times New Roman" panose="02020603050405020304" pitchFamily="18" charset="0"/>
              </a:rPr>
              <a:t> в размере от пятисот тысяч до семисот тысяч рублей либо </a:t>
            </a:r>
            <a:r>
              <a:rPr lang="ru-RU" sz="2300" dirty="0">
                <a:solidFill>
                  <a:srgbClr val="FF0000"/>
                </a:solidFill>
                <a:latin typeface="Times New Roman" panose="02020603050405020304" pitchFamily="18" charset="0"/>
                <a:cs typeface="Times New Roman" panose="02020603050405020304" pitchFamily="18" charset="0"/>
              </a:rPr>
              <a:t>лишением свободы на срок от трех до пяти лет.</a:t>
            </a:r>
          </a:p>
          <a:p>
            <a:pPr marL="0" indent="0">
              <a:lnSpc>
                <a:spcPct val="100000"/>
              </a:lnSpc>
              <a:spcBef>
                <a:spcPts val="0"/>
              </a:spcBef>
              <a:buNone/>
            </a:pPr>
            <a:r>
              <a:rPr lang="ru-RU" sz="2300" dirty="0">
                <a:latin typeface="Times New Roman" panose="02020603050405020304" pitchFamily="18" charset="0"/>
                <a:cs typeface="Times New Roman" panose="02020603050405020304" pitchFamily="18" charset="0"/>
              </a:rPr>
              <a:t>3. Заведомо ложное сообщение об акте терроризма в целях дестабилизации деятельности органов власти, - наказывается </a:t>
            </a:r>
            <a:r>
              <a:rPr lang="ru-RU" sz="2300" dirty="0">
                <a:solidFill>
                  <a:srgbClr val="FF0000"/>
                </a:solidFill>
                <a:latin typeface="Times New Roman" panose="02020603050405020304" pitchFamily="18" charset="0"/>
                <a:cs typeface="Times New Roman" panose="02020603050405020304" pitchFamily="18" charset="0"/>
              </a:rPr>
              <a:t>штрафом в размере от семисот тысяч до одного миллиона рублей либо лишением свободы на срок от шести до восьми лет.</a:t>
            </a:r>
          </a:p>
          <a:p>
            <a:pPr marL="0" indent="0">
              <a:lnSpc>
                <a:spcPct val="100000"/>
              </a:lnSpc>
              <a:spcBef>
                <a:spcPts val="0"/>
              </a:spcBef>
              <a:buNone/>
            </a:pPr>
            <a:r>
              <a:rPr lang="ru-RU" sz="2300" dirty="0">
                <a:latin typeface="Times New Roman" panose="02020603050405020304" pitchFamily="18" charset="0"/>
                <a:cs typeface="Times New Roman" panose="02020603050405020304" pitchFamily="18" charset="0"/>
              </a:rPr>
              <a:t>4. Деяния, повлекшие по неосторожности смерть человека или иные тяжкие последствия, -</a:t>
            </a:r>
          </a:p>
          <a:p>
            <a:pPr marL="0" indent="0">
              <a:lnSpc>
                <a:spcPct val="100000"/>
              </a:lnSpc>
              <a:spcBef>
                <a:spcPts val="0"/>
              </a:spcBef>
              <a:buNone/>
            </a:pPr>
            <a:r>
              <a:rPr lang="ru-RU" sz="2300" dirty="0">
                <a:latin typeface="Times New Roman" panose="02020603050405020304" pitchFamily="18" charset="0"/>
                <a:cs typeface="Times New Roman" panose="02020603050405020304" pitchFamily="18" charset="0"/>
              </a:rPr>
              <a:t>наказываются </a:t>
            </a:r>
            <a:r>
              <a:rPr lang="ru-RU" sz="2300" dirty="0">
                <a:solidFill>
                  <a:srgbClr val="FF0000"/>
                </a:solidFill>
                <a:latin typeface="Times New Roman" panose="02020603050405020304" pitchFamily="18" charset="0"/>
                <a:cs typeface="Times New Roman" panose="02020603050405020304" pitchFamily="18" charset="0"/>
              </a:rPr>
              <a:t>штрафом в размере от одного миллиона пятисот тысяч до двух миллионов рублей либо лишением свободы на срок от восьми до десяти лет.</a:t>
            </a:r>
          </a:p>
          <a:p>
            <a:pPr marL="0" indent="0" algn="ctr">
              <a:lnSpc>
                <a:spcPct val="100000"/>
              </a:lnSpc>
              <a:spcBef>
                <a:spcPts val="0"/>
              </a:spcBef>
              <a:buNone/>
            </a:pPr>
            <a:r>
              <a:rPr lang="ru-RU" sz="2300" i="1" dirty="0">
                <a:latin typeface="Times New Roman" panose="02020603050405020304" pitchFamily="18" charset="0"/>
                <a:cs typeface="Times New Roman" panose="02020603050405020304" pitchFamily="18" charset="0"/>
              </a:rPr>
              <a:t>Крупным ущербом признается ущерб, сумма которого превышает 1 млн. рублей.</a:t>
            </a:r>
          </a:p>
        </p:txBody>
      </p:sp>
    </p:spTree>
    <p:extLst>
      <p:ext uri="{BB962C8B-B14F-4D97-AF65-F5344CB8AC3E}">
        <p14:creationId xmlns:p14="http://schemas.microsoft.com/office/powerpoint/2010/main" val="70540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20880" cy="6858000"/>
          </a:xfrm>
        </p:spPr>
        <p:txBody>
          <a:bodyPr>
            <a:normAutofit fontScale="92500"/>
          </a:bodyPr>
          <a:lstStyle/>
          <a:p>
            <a:pPr marL="0" indent="0" algn="ctr">
              <a:buNone/>
            </a:pPr>
            <a:r>
              <a:rPr lang="ru-RU" b="1" dirty="0">
                <a:latin typeface="Times New Roman" panose="02020603050405020304" pitchFamily="18" charset="0"/>
                <a:cs typeface="Times New Roman" panose="02020603050405020304" pitchFamily="18" charset="0"/>
              </a:rPr>
              <a:t>Статья 361. Акт международного терроризма</a:t>
            </a:r>
          </a:p>
          <a:p>
            <a:pPr marL="0" indent="0" algn="just">
              <a:buNone/>
            </a:pPr>
            <a:r>
              <a:rPr lang="ru-RU" dirty="0">
                <a:latin typeface="Times New Roman" panose="02020603050405020304" pitchFamily="18" charset="0"/>
                <a:cs typeface="Times New Roman" panose="02020603050405020304" pitchFamily="18" charset="0"/>
              </a:rPr>
              <a:t>1. Совершение вне пределов территории Российской Федерации взрыва, поджога или иных действий, подвергающих опасности жизнь, здоровье, свободу или неприкосновенность граждан Российской Федерации в целях нарушения мирного сосуществования государств и народов либо направленных против интересов Российской Федерации, а также угроза совершения указанных действий -</a:t>
            </a:r>
          </a:p>
          <a:p>
            <a:pPr marL="0" indent="0" algn="just">
              <a:buNone/>
            </a:pPr>
            <a:r>
              <a:rPr lang="ru-RU" dirty="0">
                <a:latin typeface="Times New Roman" panose="02020603050405020304" pitchFamily="18" charset="0"/>
                <a:cs typeface="Times New Roman" panose="02020603050405020304" pitchFamily="18" charset="0"/>
              </a:rPr>
              <a:t>наказываются лишением свободы на срок от десяти до двадцати лет либо пожизненным лишением свободы.</a:t>
            </a:r>
          </a:p>
          <a:p>
            <a:pPr marL="0" indent="0" algn="just">
              <a:buNone/>
            </a:pPr>
            <a:r>
              <a:rPr lang="ru-RU" dirty="0">
                <a:latin typeface="Times New Roman" panose="02020603050405020304" pitchFamily="18" charset="0"/>
                <a:cs typeface="Times New Roman" panose="02020603050405020304" pitchFamily="18" charset="0"/>
              </a:rPr>
              <a:t>2. Финансирование деяний, склонение, вербовка или иное вовлечение лица в их совершение либо вооружение или подготовка лица в целях совершения указанных деяний - наказывается лишением свободы на срок от восьми до двадцати лет со штрафом в размере от трехсот тысяч до семисот тысяч рублей либо в размере заработной платы или иного дохода осужденного за период от двух до четырех лет либо без такового или пожизненным лишением свободы.</a:t>
            </a:r>
          </a:p>
          <a:p>
            <a:pPr marL="0" indent="0" algn="just">
              <a:buNone/>
            </a:pPr>
            <a:r>
              <a:rPr lang="ru-RU" dirty="0">
                <a:latin typeface="Times New Roman" panose="02020603050405020304" pitchFamily="18" charset="0"/>
                <a:cs typeface="Times New Roman" panose="02020603050405020304" pitchFamily="18" charset="0"/>
              </a:rPr>
              <a:t>3. Деяния, повлекшие причинение смерти человеку, -</a:t>
            </a:r>
          </a:p>
          <a:p>
            <a:pPr marL="0" indent="0" algn="just">
              <a:buNone/>
            </a:pPr>
            <a:r>
              <a:rPr lang="ru-RU" dirty="0">
                <a:latin typeface="Times New Roman" panose="02020603050405020304" pitchFamily="18" charset="0"/>
                <a:cs typeface="Times New Roman" panose="02020603050405020304" pitchFamily="18" charset="0"/>
              </a:rPr>
              <a:t>наказываются лишением свободы на срок от пятнадцати до двадцати лет либо пожизненным лишением свободы.</a:t>
            </a:r>
          </a:p>
          <a:p>
            <a:endParaRPr lang="ru-RU" dirty="0"/>
          </a:p>
        </p:txBody>
      </p:sp>
    </p:spTree>
    <p:extLst>
      <p:ext uri="{BB962C8B-B14F-4D97-AF65-F5344CB8AC3E}">
        <p14:creationId xmlns:p14="http://schemas.microsoft.com/office/powerpoint/2010/main" val="100531978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4351338"/>
          </a:xfrm>
        </p:spPr>
        <p:txBody>
          <a:bodyPr>
            <a:normAutofit fontScale="85000" lnSpcReduction="20000"/>
          </a:bodyPr>
          <a:lstStyle/>
          <a:p>
            <a:pPr marL="0" indent="0">
              <a:buNone/>
            </a:pPr>
            <a:r>
              <a:rPr lang="ru-RU" b="1" dirty="0">
                <a:latin typeface="Times New Roman" panose="02020603050405020304" pitchFamily="18" charset="0"/>
                <a:cs typeface="Times New Roman" panose="02020603050405020304" pitchFamily="18" charset="0"/>
              </a:rPr>
              <a:t>Статья 280. Публичные призывы к осуществлению экстремистской деятельности</a:t>
            </a:r>
          </a:p>
          <a:p>
            <a:pPr marL="0" indent="0">
              <a:buNone/>
            </a:pPr>
            <a:r>
              <a:rPr lang="ru-RU" dirty="0">
                <a:latin typeface="Times New Roman" panose="02020603050405020304" pitchFamily="18" charset="0"/>
                <a:cs typeface="Times New Roman" panose="02020603050405020304" pitchFamily="18" charset="0"/>
              </a:rPr>
              <a:t>1. Публичные призывы к осуществлению экстремистской деятельности -</a:t>
            </a:r>
          </a:p>
          <a:p>
            <a:pPr marL="0" indent="0" algn="just">
              <a:buNone/>
            </a:pPr>
            <a:r>
              <a:rPr lang="ru-RU" dirty="0">
                <a:latin typeface="Times New Roman" panose="02020603050405020304" pitchFamily="18" charset="0"/>
                <a:cs typeface="Times New Roman" panose="02020603050405020304" pitchFamily="18" charset="0"/>
              </a:rPr>
              <a:t>наказываются </a:t>
            </a:r>
            <a:r>
              <a:rPr lang="ru-RU" dirty="0">
                <a:solidFill>
                  <a:srgbClr val="FF0000"/>
                </a:solidFill>
                <a:latin typeface="Times New Roman" panose="02020603050405020304" pitchFamily="18" charset="0"/>
                <a:cs typeface="Times New Roman" panose="02020603050405020304" pitchFamily="18" charset="0"/>
              </a:rPr>
              <a:t>штрафом в размере от ста тысяч до трехсот тысяч рублей или в размере заработной платы или иного дохода осужденного за период от одного года до двух лет, либо принудительными работами на срок до трех лет, либо арестом на срок от четырех до шести месяцев, либо лишением свободы на срок до четырех лет с лишением права занимать определенные должности</a:t>
            </a:r>
            <a:r>
              <a:rPr lang="ru-RU" dirty="0">
                <a:latin typeface="Times New Roman" panose="02020603050405020304" pitchFamily="18" charset="0"/>
                <a:cs typeface="Times New Roman" panose="02020603050405020304" pitchFamily="18" charset="0"/>
              </a:rPr>
              <a:t> или заниматься определенной деятельностью на тот же срок.</a:t>
            </a:r>
          </a:p>
          <a:p>
            <a:pPr marL="0" indent="0">
              <a:buNone/>
            </a:pPr>
            <a:r>
              <a:rPr lang="ru-RU" dirty="0">
                <a:latin typeface="Times New Roman" panose="02020603050405020304" pitchFamily="18" charset="0"/>
                <a:cs typeface="Times New Roman" panose="02020603050405020304" pitchFamily="18" charset="0"/>
              </a:rPr>
              <a:t>2. Те же деяния, совершенные с использованием средств массовой информации либо информационно-телекоммуникационных сетей, в том числе сети "Интернет", -</a:t>
            </a:r>
          </a:p>
          <a:p>
            <a:pPr marL="0" indent="0" algn="just">
              <a:buNone/>
            </a:pPr>
            <a:r>
              <a:rPr lang="ru-RU" dirty="0">
                <a:latin typeface="Times New Roman" panose="02020603050405020304" pitchFamily="18" charset="0"/>
                <a:cs typeface="Times New Roman" panose="02020603050405020304" pitchFamily="18" charset="0"/>
              </a:rPr>
              <a:t>наказываются </a:t>
            </a:r>
            <a:r>
              <a:rPr lang="ru-RU" dirty="0">
                <a:solidFill>
                  <a:srgbClr val="FF0000"/>
                </a:solidFill>
                <a:latin typeface="Times New Roman" panose="02020603050405020304" pitchFamily="18" charset="0"/>
                <a:cs typeface="Times New Roman" panose="02020603050405020304" pitchFamily="18" charset="0"/>
              </a:rPr>
              <a:t>принудительными работами на срок до пяти лет с лишением права занимать определенные должности или заниматься определенной деятельностью на срок до трех лет или без такового либо лишением свободы на срок до пяти лет с лишением права занимать определенные должности или заниматься определенной деятельностью на срок до трех лет.</a:t>
            </a:r>
          </a:p>
          <a:p>
            <a:pPr marL="0" indent="0">
              <a:buNone/>
            </a:pPr>
            <a:endParaRPr lang="ru-RU" dirty="0">
              <a:latin typeface="Times New Roman" panose="02020603050405020304" pitchFamily="18" charset="0"/>
              <a:cs typeface="Times New Roman" panose="02020603050405020304" pitchFamily="18" charset="0"/>
            </a:endParaRPr>
          </a:p>
        </p:txBody>
      </p:sp>
      <p:pic>
        <p:nvPicPr>
          <p:cNvPr id="4" name="Рисунок 3"/>
          <p:cNvPicPr>
            <a:picLocks noChangeAspect="1"/>
          </p:cNvPicPr>
          <p:nvPr/>
        </p:nvPicPr>
        <p:blipFill>
          <a:blip r:embed="rId2"/>
          <a:stretch>
            <a:fillRect/>
          </a:stretch>
        </p:blipFill>
        <p:spPr>
          <a:xfrm>
            <a:off x="0" y="3870960"/>
            <a:ext cx="5496560" cy="3002280"/>
          </a:xfrm>
          <a:prstGeom prst="rect">
            <a:avLst/>
          </a:prstGeom>
        </p:spPr>
      </p:pic>
      <p:pic>
        <p:nvPicPr>
          <p:cNvPr id="5" name="Рисунок 4"/>
          <p:cNvPicPr>
            <a:picLocks noChangeAspect="1"/>
          </p:cNvPicPr>
          <p:nvPr/>
        </p:nvPicPr>
        <p:blipFill>
          <a:blip r:embed="rId3"/>
          <a:stretch>
            <a:fillRect/>
          </a:stretch>
        </p:blipFill>
        <p:spPr>
          <a:xfrm>
            <a:off x="5659120" y="3870960"/>
            <a:ext cx="6532880" cy="2987040"/>
          </a:xfrm>
          <a:prstGeom prst="rect">
            <a:avLst/>
          </a:prstGeom>
        </p:spPr>
      </p:pic>
    </p:spTree>
    <p:extLst>
      <p:ext uri="{BB962C8B-B14F-4D97-AF65-F5344CB8AC3E}">
        <p14:creationId xmlns:p14="http://schemas.microsoft.com/office/powerpoint/2010/main" val="1705883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4351338"/>
          </a:xfrm>
        </p:spPr>
        <p:txBody>
          <a:bodyPr>
            <a:noAutofit/>
          </a:bodyPr>
          <a:lstStyle/>
          <a:p>
            <a:pPr marL="0" indent="0">
              <a:buNone/>
            </a:pPr>
            <a:r>
              <a:rPr lang="ru-RU" b="1" dirty="0">
                <a:solidFill>
                  <a:srgbClr val="FF0000"/>
                </a:solidFill>
                <a:latin typeface="Times New Roman" panose="02020603050405020304" pitchFamily="18" charset="0"/>
                <a:cs typeface="Times New Roman" panose="02020603050405020304" pitchFamily="18" charset="0"/>
              </a:rPr>
              <a:t>Статья 282.1. Организация экстремистского сообщества</a:t>
            </a:r>
          </a:p>
          <a:p>
            <a:pPr marL="0" indent="0">
              <a:lnSpc>
                <a:spcPct val="100000"/>
              </a:lnSpc>
              <a:spcBef>
                <a:spcPts val="0"/>
              </a:spcBef>
              <a:buNone/>
            </a:pPr>
            <a:r>
              <a:rPr lang="ru-RU" dirty="0">
                <a:latin typeface="Times New Roman" panose="02020603050405020304" pitchFamily="18" charset="0"/>
                <a:cs typeface="Times New Roman" panose="02020603050405020304" pitchFamily="18" charset="0"/>
              </a:rPr>
              <a:t>1. Создание экстремистского сообщества</a:t>
            </a:r>
          </a:p>
          <a:p>
            <a:pPr marL="0" indent="0">
              <a:lnSpc>
                <a:spcPct val="100000"/>
              </a:lnSpc>
              <a:spcBef>
                <a:spcPts val="0"/>
              </a:spcBef>
              <a:buNone/>
            </a:pPr>
            <a:r>
              <a:rPr lang="ru-RU" dirty="0">
                <a:latin typeface="Times New Roman" panose="02020603050405020304" pitchFamily="18" charset="0"/>
                <a:cs typeface="Times New Roman" panose="02020603050405020304" pitchFamily="18" charset="0"/>
              </a:rPr>
              <a:t>1.1. Склонение, вербовка или иное вовлечение лица в деятельность экстремистского сообщества</a:t>
            </a:r>
          </a:p>
          <a:p>
            <a:pPr marL="0" indent="0">
              <a:lnSpc>
                <a:spcPct val="100000"/>
              </a:lnSpc>
              <a:spcBef>
                <a:spcPts val="0"/>
              </a:spcBef>
              <a:buNone/>
            </a:pPr>
            <a:r>
              <a:rPr lang="ru-RU" dirty="0">
                <a:latin typeface="Times New Roman" panose="02020603050405020304" pitchFamily="18" charset="0"/>
                <a:cs typeface="Times New Roman" panose="02020603050405020304" pitchFamily="18" charset="0"/>
              </a:rPr>
              <a:t>2. Участие в экстремистском сообществе </a:t>
            </a:r>
          </a:p>
          <a:p>
            <a:pPr marL="0" indent="0">
              <a:buNone/>
            </a:pPr>
            <a:r>
              <a:rPr lang="ru-RU" dirty="0">
                <a:latin typeface="Times New Roman" panose="02020603050405020304" pitchFamily="18" charset="0"/>
                <a:cs typeface="Times New Roman" panose="02020603050405020304" pitchFamily="18" charset="0"/>
              </a:rPr>
              <a:t>наказываются штрафом либо лишением свободы на срок от двух до шести лет </a:t>
            </a:r>
          </a:p>
        </p:txBody>
      </p:sp>
      <p:pic>
        <p:nvPicPr>
          <p:cNvPr id="4" name="Рисунок 3"/>
          <p:cNvPicPr>
            <a:picLocks noChangeAspect="1"/>
          </p:cNvPicPr>
          <p:nvPr/>
        </p:nvPicPr>
        <p:blipFill>
          <a:blip r:embed="rId2"/>
          <a:stretch>
            <a:fillRect/>
          </a:stretch>
        </p:blipFill>
        <p:spPr>
          <a:xfrm>
            <a:off x="0" y="2743200"/>
            <a:ext cx="5738494" cy="4107180"/>
          </a:xfrm>
          <a:prstGeom prst="rect">
            <a:avLst/>
          </a:prstGeom>
        </p:spPr>
      </p:pic>
      <p:pic>
        <p:nvPicPr>
          <p:cNvPr id="5" name="Рисунок 4"/>
          <p:cNvPicPr>
            <a:picLocks noChangeAspect="1"/>
          </p:cNvPicPr>
          <p:nvPr/>
        </p:nvPicPr>
        <p:blipFill>
          <a:blip r:embed="rId3"/>
          <a:stretch>
            <a:fillRect/>
          </a:stretch>
        </p:blipFill>
        <p:spPr>
          <a:xfrm>
            <a:off x="5923281" y="2743201"/>
            <a:ext cx="6268720" cy="4114800"/>
          </a:xfrm>
          <a:prstGeom prst="rect">
            <a:avLst/>
          </a:prstGeom>
        </p:spPr>
      </p:pic>
    </p:spTree>
    <p:extLst>
      <p:ext uri="{BB962C8B-B14F-4D97-AF65-F5344CB8AC3E}">
        <p14:creationId xmlns:p14="http://schemas.microsoft.com/office/powerpoint/2010/main" val="17181801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4351338"/>
          </a:xfrm>
        </p:spPr>
        <p:txBody>
          <a:bodyPr>
            <a:noAutofit/>
          </a:bodyPr>
          <a:lstStyle/>
          <a:p>
            <a:pPr marL="0" indent="0">
              <a:buNone/>
            </a:pPr>
            <a:r>
              <a:rPr lang="ru-RU" b="1" dirty="0">
                <a:solidFill>
                  <a:srgbClr val="FF0000"/>
                </a:solidFill>
                <a:latin typeface="Times New Roman" panose="02020603050405020304" pitchFamily="18" charset="0"/>
                <a:cs typeface="Times New Roman" panose="02020603050405020304" pitchFamily="18" charset="0"/>
              </a:rPr>
              <a:t>Статья 282.3. Финансирование экстремистской деятельности</a:t>
            </a:r>
          </a:p>
          <a:p>
            <a:pPr marL="0" indent="0" algn="just">
              <a:buNone/>
            </a:pPr>
            <a:r>
              <a:rPr lang="ru-RU" dirty="0">
                <a:latin typeface="Times New Roman" panose="02020603050405020304" pitchFamily="18" charset="0"/>
                <a:cs typeface="Times New Roman" panose="02020603050405020304" pitchFamily="18" charset="0"/>
              </a:rPr>
              <a:t>1. Предоставление или сбор средств либо оказание финансовых услуг, предназначенных для финансирования организации, подготовки и совершения хотя бы одного из преступлений экстремистской направленности либо для обеспечения деятельности экстремистского сообщества или экстремистской организации </a:t>
            </a:r>
            <a:r>
              <a:rPr lang="ru-RU" dirty="0">
                <a:solidFill>
                  <a:srgbClr val="FF0000"/>
                </a:solidFill>
                <a:latin typeface="Times New Roman" panose="02020603050405020304" pitchFamily="18" charset="0"/>
                <a:cs typeface="Times New Roman" panose="02020603050405020304" pitchFamily="18" charset="0"/>
              </a:rPr>
              <a:t>наказываются штрафом либо лишением свободы на срок от пяти до десяти лет.</a:t>
            </a:r>
          </a:p>
          <a:p>
            <a:pPr marL="0" indent="0" algn="ctr">
              <a:buNone/>
            </a:pPr>
            <a:r>
              <a:rPr lang="ru-RU" i="1" dirty="0">
                <a:latin typeface="Times New Roman" panose="02020603050405020304" pitchFamily="18" charset="0"/>
                <a:cs typeface="Times New Roman" panose="02020603050405020304" pitchFamily="18" charset="0"/>
              </a:rPr>
              <a:t>Примечание. Лицо, впервые совершившее преступление, освобождается от уголовной ответственности, если оно путем своевременного сообщения органам власти или иным образом способствовало предотвращению либо пресечению преступления, если в его действиях не содержится иного состава преступления.</a:t>
            </a:r>
          </a:p>
          <a:p>
            <a:pPr marL="0" indent="0">
              <a:buNone/>
            </a:pPr>
            <a:endParaRPr lang="ru-RU" dirty="0"/>
          </a:p>
        </p:txBody>
      </p:sp>
      <p:pic>
        <p:nvPicPr>
          <p:cNvPr id="4" name="Рисунок 3"/>
          <p:cNvPicPr>
            <a:picLocks noChangeAspect="1"/>
          </p:cNvPicPr>
          <p:nvPr/>
        </p:nvPicPr>
        <p:blipFill>
          <a:blip r:embed="rId2"/>
          <a:stretch>
            <a:fillRect/>
          </a:stretch>
        </p:blipFill>
        <p:spPr>
          <a:xfrm>
            <a:off x="7183120" y="4561840"/>
            <a:ext cx="5008880" cy="2296159"/>
          </a:xfrm>
          <a:prstGeom prst="rect">
            <a:avLst/>
          </a:prstGeom>
        </p:spPr>
      </p:pic>
      <p:pic>
        <p:nvPicPr>
          <p:cNvPr id="5" name="Рисунок 4"/>
          <p:cNvPicPr>
            <a:picLocks noChangeAspect="1"/>
          </p:cNvPicPr>
          <p:nvPr/>
        </p:nvPicPr>
        <p:blipFill>
          <a:blip r:embed="rId3"/>
          <a:stretch>
            <a:fillRect/>
          </a:stretch>
        </p:blipFill>
        <p:spPr>
          <a:xfrm>
            <a:off x="0" y="4561839"/>
            <a:ext cx="4947920" cy="2296159"/>
          </a:xfrm>
          <a:prstGeom prst="rect">
            <a:avLst/>
          </a:prstGeom>
        </p:spPr>
      </p:pic>
    </p:spTree>
    <p:extLst>
      <p:ext uri="{BB962C8B-B14F-4D97-AF65-F5344CB8AC3E}">
        <p14:creationId xmlns:p14="http://schemas.microsoft.com/office/powerpoint/2010/main" val="12012645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212726"/>
            <a:ext cx="7952509" cy="937202"/>
          </a:xfrm>
        </p:spPr>
        <p:txBody>
          <a:bodyPr>
            <a:normAutofit/>
          </a:bodyPr>
          <a:lstStyle/>
          <a:p>
            <a:r>
              <a:rPr lang="ru-RU" sz="3600" b="1" dirty="0">
                <a:solidFill>
                  <a:srgbClr val="FF0000"/>
                </a:solidFill>
                <a:latin typeface="Times New Roman" panose="02020603050405020304" pitchFamily="18" charset="0"/>
                <a:cs typeface="Times New Roman" panose="02020603050405020304" pitchFamily="18" charset="0"/>
              </a:rPr>
              <a:t>Административная ответственность</a:t>
            </a:r>
          </a:p>
        </p:txBody>
      </p:sp>
      <p:sp>
        <p:nvSpPr>
          <p:cNvPr id="3" name="Объект 2"/>
          <p:cNvSpPr>
            <a:spLocks noGrp="1"/>
          </p:cNvSpPr>
          <p:nvPr>
            <p:ph idx="1"/>
          </p:nvPr>
        </p:nvSpPr>
        <p:spPr>
          <a:xfrm>
            <a:off x="0" y="1149927"/>
            <a:ext cx="7689273" cy="5027036"/>
          </a:xfrm>
        </p:spPr>
        <p:txBody>
          <a:bodyPr>
            <a:normAutofit fontScale="92500"/>
          </a:bodyPr>
          <a:lstStyle/>
          <a:p>
            <a:r>
              <a:rPr lang="ru-RU" sz="3200" dirty="0">
                <a:latin typeface="Times New Roman" panose="02020603050405020304" pitchFamily="18" charset="0"/>
                <a:cs typeface="Times New Roman" panose="02020603050405020304" pitchFamily="18" charset="0"/>
              </a:rPr>
              <a:t>Административной ответственности подлежит лицо, достигшее к моменту совершения административного правонарушения возраста </a:t>
            </a:r>
            <a:r>
              <a:rPr lang="ru-RU" sz="3200" dirty="0">
                <a:solidFill>
                  <a:srgbClr val="FF0000"/>
                </a:solidFill>
                <a:latin typeface="Times New Roman" panose="02020603050405020304" pitchFamily="18" charset="0"/>
                <a:cs typeface="Times New Roman" panose="02020603050405020304" pitchFamily="18" charset="0"/>
              </a:rPr>
              <a:t>16 лет (ст.2.3. КоАП РФ). </a:t>
            </a:r>
          </a:p>
          <a:p>
            <a:endParaRPr lang="ru-RU" sz="3200" dirty="0">
              <a:solidFill>
                <a:srgbClr val="FF0000"/>
              </a:solidFill>
              <a:latin typeface="Times New Roman" panose="02020603050405020304" pitchFamily="18" charset="0"/>
              <a:cs typeface="Times New Roman" panose="02020603050405020304" pitchFamily="18" charset="0"/>
            </a:endParaRPr>
          </a:p>
          <a:p>
            <a:r>
              <a:rPr lang="ru-RU" sz="3200" dirty="0">
                <a:latin typeface="Times New Roman" panose="02020603050405020304" pitchFamily="18" charset="0"/>
                <a:cs typeface="Times New Roman" panose="02020603050405020304" pitchFamily="18" charset="0"/>
              </a:rPr>
              <a:t>Ответственность за административное правонарушение, совершенное несовершеннолетними в возрасте от </a:t>
            </a:r>
            <a:r>
              <a:rPr lang="ru-RU" sz="3200" dirty="0">
                <a:solidFill>
                  <a:srgbClr val="FF0000"/>
                </a:solidFill>
                <a:latin typeface="Times New Roman" panose="02020603050405020304" pitchFamily="18" charset="0"/>
                <a:cs typeface="Times New Roman" panose="02020603050405020304" pitchFamily="18" charset="0"/>
              </a:rPr>
              <a:t>14 до 16 лет несут родители </a:t>
            </a:r>
            <a:r>
              <a:rPr lang="ru-RU" sz="3200" dirty="0">
                <a:latin typeface="Times New Roman" panose="02020603050405020304" pitchFamily="18" charset="0"/>
                <a:cs typeface="Times New Roman" panose="02020603050405020304" pitchFamily="18" charset="0"/>
              </a:rPr>
              <a:t>или иные законные представители (опекуны, попечители). </a:t>
            </a:r>
          </a:p>
          <a:p>
            <a:endParaRPr lang="ru-RU" dirty="0"/>
          </a:p>
        </p:txBody>
      </p:sp>
      <p:pic>
        <p:nvPicPr>
          <p:cNvPr id="5" name="Рисунок 4"/>
          <p:cNvPicPr>
            <a:picLocks noChangeAspect="1"/>
          </p:cNvPicPr>
          <p:nvPr/>
        </p:nvPicPr>
        <p:blipFill>
          <a:blip r:embed="rId2"/>
          <a:stretch>
            <a:fillRect/>
          </a:stretch>
        </p:blipFill>
        <p:spPr>
          <a:xfrm>
            <a:off x="7689273" y="0"/>
            <a:ext cx="4502727" cy="6858000"/>
          </a:xfrm>
          <a:prstGeom prst="rect">
            <a:avLst/>
          </a:prstGeom>
        </p:spPr>
      </p:pic>
    </p:spTree>
    <p:extLst>
      <p:ext uri="{BB962C8B-B14F-4D97-AF65-F5344CB8AC3E}">
        <p14:creationId xmlns:p14="http://schemas.microsoft.com/office/powerpoint/2010/main" val="307767767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3159760"/>
          </a:xfrm>
        </p:spPr>
        <p:txBody>
          <a:bodyPr/>
          <a:lstStyle/>
          <a:p>
            <a:pPr marL="0" indent="0" algn="ctr">
              <a:buNone/>
            </a:pPr>
            <a:r>
              <a:rPr lang="ru-RU" dirty="0">
                <a:latin typeface="Times New Roman" panose="02020603050405020304" pitchFamily="18" charset="0"/>
                <a:cs typeface="Times New Roman" panose="02020603050405020304" pitchFamily="18" charset="0"/>
              </a:rPr>
              <a:t>КоАП РФ Статья 13.37. </a:t>
            </a:r>
            <a:endParaRPr lang="en-US" dirty="0">
              <a:latin typeface="Times New Roman" panose="02020603050405020304" pitchFamily="18" charset="0"/>
              <a:cs typeface="Times New Roman" panose="02020603050405020304" pitchFamily="18" charset="0"/>
            </a:endParaRPr>
          </a:p>
          <a:p>
            <a:pPr marL="0" indent="0" algn="just">
              <a:buNone/>
            </a:pPr>
            <a:r>
              <a:rPr lang="ru-RU" dirty="0">
                <a:latin typeface="Times New Roman" panose="02020603050405020304" pitchFamily="18" charset="0"/>
                <a:cs typeface="Times New Roman" panose="02020603050405020304" pitchFamily="18" charset="0"/>
              </a:rPr>
              <a:t>Распространение владельцем аудиовизуального сервиса информации, содержащей публичные призывы к осуществлению террористической деятельности, материалов, публично оправдывающих терроризм, или других материалов, призывающих к осуществлению экстремистской деятельности либо обосновывающих или оправдывающих необходимость осуществления такой деятельности.</a:t>
            </a:r>
          </a:p>
        </p:txBody>
      </p:sp>
      <p:pic>
        <p:nvPicPr>
          <p:cNvPr id="4" name="Рисунок 3"/>
          <p:cNvPicPr>
            <a:picLocks noChangeAspect="1"/>
          </p:cNvPicPr>
          <p:nvPr/>
        </p:nvPicPr>
        <p:blipFill>
          <a:blip r:embed="rId2"/>
          <a:stretch>
            <a:fillRect/>
          </a:stretch>
        </p:blipFill>
        <p:spPr>
          <a:xfrm>
            <a:off x="0" y="2915920"/>
            <a:ext cx="5720080" cy="4015740"/>
          </a:xfrm>
          <a:prstGeom prst="rect">
            <a:avLst/>
          </a:prstGeom>
        </p:spPr>
      </p:pic>
      <p:pic>
        <p:nvPicPr>
          <p:cNvPr id="5" name="Рисунок 4"/>
          <p:cNvPicPr>
            <a:picLocks noChangeAspect="1"/>
          </p:cNvPicPr>
          <p:nvPr/>
        </p:nvPicPr>
        <p:blipFill>
          <a:blip r:embed="rId3"/>
          <a:stretch>
            <a:fillRect/>
          </a:stretch>
        </p:blipFill>
        <p:spPr>
          <a:xfrm>
            <a:off x="5842000" y="2903587"/>
            <a:ext cx="6350000" cy="3954413"/>
          </a:xfrm>
          <a:prstGeom prst="rect">
            <a:avLst/>
          </a:prstGeom>
        </p:spPr>
      </p:pic>
    </p:spTree>
    <p:extLst>
      <p:ext uri="{BB962C8B-B14F-4D97-AF65-F5344CB8AC3E}">
        <p14:creationId xmlns:p14="http://schemas.microsoft.com/office/powerpoint/2010/main" val="28261210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pPr marL="0" indent="0" algn="ctr">
              <a:buNone/>
            </a:pPr>
            <a:r>
              <a:rPr lang="ru-RU" sz="3200" dirty="0">
                <a:solidFill>
                  <a:srgbClr val="FF0000"/>
                </a:solidFill>
                <a:latin typeface="Times New Roman" panose="02020603050405020304" pitchFamily="18" charset="0"/>
                <a:cs typeface="Times New Roman" panose="02020603050405020304" pitchFamily="18" charset="0"/>
              </a:rPr>
              <a:t>Федеральный закон "О противодействии экстремистской деятельности" от 25.07.2002 № 114-ФЗ</a:t>
            </a:r>
          </a:p>
          <a:p>
            <a:pPr marL="0" indent="0">
              <a:lnSpc>
                <a:spcPct val="100000"/>
              </a:lnSpc>
              <a:spcBef>
                <a:spcPts val="0"/>
              </a:spcBef>
              <a:buNone/>
            </a:pPr>
            <a:r>
              <a:rPr lang="ru-RU" b="1" dirty="0">
                <a:latin typeface="Times New Roman" panose="02020603050405020304" pitchFamily="18" charset="0"/>
                <a:cs typeface="Times New Roman" panose="02020603050405020304" pitchFamily="18" charset="0"/>
              </a:rPr>
              <a:t>Статья 1. Основные понятия</a:t>
            </a:r>
            <a:endParaRPr lang="ru-RU" dirty="0">
              <a:latin typeface="Times New Roman" panose="02020603050405020304" pitchFamily="18" charset="0"/>
              <a:cs typeface="Times New Roman" panose="02020603050405020304" pitchFamily="18" charset="0"/>
            </a:endParaRPr>
          </a:p>
          <a:p>
            <a:pPr marL="0" indent="0">
              <a:lnSpc>
                <a:spcPct val="100000"/>
              </a:lnSpc>
              <a:spcBef>
                <a:spcPts val="0"/>
              </a:spcBef>
              <a:buNone/>
            </a:pPr>
            <a:r>
              <a:rPr lang="ru-RU" b="1" dirty="0">
                <a:solidFill>
                  <a:srgbClr val="FF0000"/>
                </a:solidFill>
                <a:latin typeface="Times New Roman" panose="02020603050405020304" pitchFamily="18" charset="0"/>
                <a:cs typeface="Times New Roman" panose="02020603050405020304" pitchFamily="18" charset="0"/>
              </a:rPr>
              <a:t>1) экстремистская деятельность (экстремизм):</a:t>
            </a:r>
          </a:p>
          <a:p>
            <a:pPr algn="just">
              <a:lnSpc>
                <a:spcPct val="100000"/>
              </a:lnSpc>
              <a:spcBef>
                <a:spcPts val="0"/>
              </a:spcBef>
            </a:pPr>
            <a:r>
              <a:rPr lang="ru-RU" dirty="0">
                <a:latin typeface="Times New Roman" panose="02020603050405020304" pitchFamily="18" charset="0"/>
                <a:cs typeface="Times New Roman" panose="02020603050405020304" pitchFamily="18" charset="0"/>
              </a:rPr>
              <a:t>насильственное изменение основ конституционного строя и нарушение целостности Российской Федерации;</a:t>
            </a:r>
          </a:p>
          <a:p>
            <a:pPr algn="just">
              <a:lnSpc>
                <a:spcPct val="100000"/>
              </a:lnSpc>
              <a:spcBef>
                <a:spcPts val="0"/>
              </a:spcBef>
            </a:pPr>
            <a:r>
              <a:rPr lang="ru-RU" dirty="0">
                <a:latin typeface="Times New Roman" panose="02020603050405020304" pitchFamily="18" charset="0"/>
                <a:cs typeface="Times New Roman" panose="02020603050405020304" pitchFamily="18" charset="0"/>
              </a:rPr>
              <a:t>публичное </a:t>
            </a:r>
            <a:r>
              <a:rPr lang="ru-RU" dirty="0">
                <a:solidFill>
                  <a:srgbClr val="FF0000"/>
                </a:solidFill>
                <a:latin typeface="Times New Roman" panose="02020603050405020304" pitchFamily="18" charset="0"/>
                <a:cs typeface="Times New Roman" panose="02020603050405020304" pitchFamily="18" charset="0"/>
              </a:rPr>
              <a:t>оправдание терроризма </a:t>
            </a:r>
            <a:r>
              <a:rPr lang="ru-RU" dirty="0">
                <a:latin typeface="Times New Roman" panose="02020603050405020304" pitchFamily="18" charset="0"/>
                <a:cs typeface="Times New Roman" panose="02020603050405020304" pitchFamily="18" charset="0"/>
              </a:rPr>
              <a:t>и иная террористическая деятельность;</a:t>
            </a:r>
          </a:p>
          <a:p>
            <a:pPr algn="just">
              <a:lnSpc>
                <a:spcPct val="100000"/>
              </a:lnSpc>
              <a:spcBef>
                <a:spcPts val="0"/>
              </a:spcBef>
            </a:pPr>
            <a:r>
              <a:rPr lang="ru-RU" dirty="0">
                <a:latin typeface="Times New Roman" panose="02020603050405020304" pitchFamily="18" charset="0"/>
                <a:cs typeface="Times New Roman" panose="02020603050405020304" pitchFamily="18" charset="0"/>
              </a:rPr>
              <a:t>возбуждение социальной, расовой, национальной или религиозной розни;</a:t>
            </a:r>
          </a:p>
          <a:p>
            <a:pPr marL="0" indent="0">
              <a:buNone/>
            </a:pPr>
            <a:endParaRPr lang="ru-RU" sz="5100" dirty="0">
              <a:latin typeface="Times New Roman" panose="02020603050405020304" pitchFamily="18" charset="0"/>
              <a:cs typeface="Times New Roman" panose="02020603050405020304" pitchFamily="18" charset="0"/>
            </a:endParaRPr>
          </a:p>
        </p:txBody>
      </p:sp>
      <p:pic>
        <p:nvPicPr>
          <p:cNvPr id="2050" name="Picture 2" descr="http://shopmatic.ru/uploads/products/2471/2439194/.tmb/thumb_img_57dd31992dd70_resize_250_1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614" y="3501073"/>
            <a:ext cx="2922905" cy="3356928"/>
          </a:xfrm>
          <a:prstGeom prst="rect">
            <a:avLst/>
          </a:prstGeom>
          <a:noFill/>
          <a:extLst>
            <a:ext uri="{909E8E84-426E-40DD-AFC4-6F175D3DCCD1}">
              <a14:hiddenFill xmlns:a14="http://schemas.microsoft.com/office/drawing/2010/main">
                <a:solidFill>
                  <a:srgbClr val="FFFFFF"/>
                </a:solidFill>
              </a14:hiddenFill>
            </a:ext>
          </a:extLst>
        </p:spPr>
      </p:pic>
      <p:pic>
        <p:nvPicPr>
          <p:cNvPr id="4" name="Рисунок 3"/>
          <p:cNvPicPr>
            <a:picLocks noChangeAspect="1"/>
          </p:cNvPicPr>
          <p:nvPr/>
        </p:nvPicPr>
        <p:blipFill>
          <a:blip r:embed="rId3"/>
          <a:stretch>
            <a:fillRect/>
          </a:stretch>
        </p:blipFill>
        <p:spPr>
          <a:xfrm>
            <a:off x="9077325" y="3501073"/>
            <a:ext cx="3114675" cy="3356928"/>
          </a:xfrm>
          <a:prstGeom prst="rect">
            <a:avLst/>
          </a:prstGeom>
        </p:spPr>
      </p:pic>
      <p:pic>
        <p:nvPicPr>
          <p:cNvPr id="5" name="Рисунок 4"/>
          <p:cNvPicPr>
            <a:picLocks noChangeAspect="1"/>
          </p:cNvPicPr>
          <p:nvPr/>
        </p:nvPicPr>
        <p:blipFill>
          <a:blip r:embed="rId4"/>
          <a:stretch>
            <a:fillRect/>
          </a:stretch>
        </p:blipFill>
        <p:spPr>
          <a:xfrm>
            <a:off x="3458209" y="3501072"/>
            <a:ext cx="5473251" cy="3356927"/>
          </a:xfrm>
          <a:prstGeom prst="rect">
            <a:avLst/>
          </a:prstGeom>
        </p:spPr>
      </p:pic>
    </p:spTree>
    <p:extLst>
      <p:ext uri="{BB962C8B-B14F-4D97-AF65-F5344CB8AC3E}">
        <p14:creationId xmlns:p14="http://schemas.microsoft.com/office/powerpoint/2010/main" val="24268170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pPr algn="just"/>
            <a:r>
              <a:rPr lang="ru-RU" dirty="0">
                <a:solidFill>
                  <a:srgbClr val="FF0000"/>
                </a:solidFill>
                <a:latin typeface="Times New Roman" panose="02020603050405020304" pitchFamily="18" charset="0"/>
                <a:cs typeface="Times New Roman" panose="02020603050405020304" pitchFamily="18" charset="0"/>
              </a:rPr>
              <a:t>пропаганда</a:t>
            </a:r>
            <a:r>
              <a:rPr lang="ru-RU" dirty="0">
                <a:latin typeface="Times New Roman" panose="02020603050405020304" pitchFamily="18" charset="0"/>
                <a:cs typeface="Times New Roman" panose="02020603050405020304" pitchFamily="18" charset="0"/>
              </a:rPr>
              <a:t> исключительности, превосходства либо неполноценности человека по признаку его социальной, расовой, национальной, религиозной или языковой принадлежности или отношения к религии;</a:t>
            </a:r>
          </a:p>
          <a:p>
            <a:pPr algn="just"/>
            <a:r>
              <a:rPr lang="ru-RU" dirty="0">
                <a:solidFill>
                  <a:srgbClr val="FF0000"/>
                </a:solidFill>
                <a:latin typeface="Times New Roman" panose="02020603050405020304" pitchFamily="18" charset="0"/>
                <a:cs typeface="Times New Roman" panose="02020603050405020304" pitchFamily="18" charset="0"/>
              </a:rPr>
              <a:t>нарушение прав, </a:t>
            </a:r>
            <a:r>
              <a:rPr lang="ru-RU" dirty="0">
                <a:latin typeface="Times New Roman" panose="02020603050405020304" pitchFamily="18" charset="0"/>
                <a:cs typeface="Times New Roman" panose="02020603050405020304" pitchFamily="18" charset="0"/>
              </a:rPr>
              <a:t>свобод и законных интересов человека и гражданина в зависимости от его социальной, расовой, национальной, религиозной или языковой принадлежности или отношения к религии;</a:t>
            </a:r>
          </a:p>
          <a:p>
            <a:pPr algn="just"/>
            <a:r>
              <a:rPr lang="ru-RU" dirty="0">
                <a:solidFill>
                  <a:srgbClr val="FF0000"/>
                </a:solidFill>
                <a:latin typeface="Times New Roman" panose="02020603050405020304" pitchFamily="18" charset="0"/>
                <a:cs typeface="Times New Roman" panose="02020603050405020304" pitchFamily="18" charset="0"/>
              </a:rPr>
              <a:t>воспрепятствование осуществлению гражданами их избирательных прав </a:t>
            </a:r>
            <a:r>
              <a:rPr lang="ru-RU" dirty="0">
                <a:latin typeface="Times New Roman" panose="02020603050405020304" pitchFamily="18" charset="0"/>
                <a:cs typeface="Times New Roman" panose="02020603050405020304" pitchFamily="18" charset="0"/>
              </a:rPr>
              <a:t>и права на участие в референдуме или нарушение тайны голосования, соединенные с насилием либо угрозой его применения;</a:t>
            </a:r>
          </a:p>
          <a:p>
            <a:endParaRPr lang="ru-RU" sz="5100"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2"/>
          <a:stretch>
            <a:fillRect/>
          </a:stretch>
        </p:blipFill>
        <p:spPr>
          <a:xfrm>
            <a:off x="0" y="3860800"/>
            <a:ext cx="6065520" cy="3060192"/>
          </a:xfrm>
          <a:prstGeom prst="rect">
            <a:avLst/>
          </a:prstGeom>
        </p:spPr>
      </p:pic>
      <p:pic>
        <p:nvPicPr>
          <p:cNvPr id="4" name="Рисунок 3"/>
          <p:cNvPicPr>
            <a:picLocks noChangeAspect="1"/>
          </p:cNvPicPr>
          <p:nvPr/>
        </p:nvPicPr>
        <p:blipFill>
          <a:blip r:embed="rId3"/>
          <a:stretch>
            <a:fillRect/>
          </a:stretch>
        </p:blipFill>
        <p:spPr>
          <a:xfrm>
            <a:off x="6339841" y="3860800"/>
            <a:ext cx="5852160" cy="2980553"/>
          </a:xfrm>
          <a:prstGeom prst="rect">
            <a:avLst/>
          </a:prstGeom>
        </p:spPr>
      </p:pic>
    </p:spTree>
    <p:extLst>
      <p:ext uri="{BB962C8B-B14F-4D97-AF65-F5344CB8AC3E}">
        <p14:creationId xmlns:p14="http://schemas.microsoft.com/office/powerpoint/2010/main" val="464397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Autofit/>
          </a:bodyPr>
          <a:lstStyle/>
          <a:p>
            <a:r>
              <a:rPr lang="ru-RU" dirty="0">
                <a:solidFill>
                  <a:srgbClr val="FF0000"/>
                </a:solidFill>
                <a:latin typeface="Times New Roman" panose="02020603050405020304" pitchFamily="18" charset="0"/>
                <a:cs typeface="Times New Roman" panose="02020603050405020304" pitchFamily="18" charset="0"/>
              </a:rPr>
              <a:t>воспрепятствование </a:t>
            </a:r>
            <a:r>
              <a:rPr lang="ru-RU" dirty="0">
                <a:latin typeface="Times New Roman" panose="02020603050405020304" pitchFamily="18" charset="0"/>
                <a:cs typeface="Times New Roman" panose="02020603050405020304" pitchFamily="18" charset="0"/>
              </a:rPr>
              <a:t>законной деятельности государственных органов, органов местного самоуправления, избирательных комиссий, общественных и религиозных объединений или иных организаций, соединенное с насилием либо угрозой его применения;</a:t>
            </a:r>
          </a:p>
          <a:p>
            <a:r>
              <a:rPr lang="ru-RU" dirty="0">
                <a:solidFill>
                  <a:srgbClr val="FF0000"/>
                </a:solidFill>
                <a:latin typeface="Times New Roman" panose="02020603050405020304" pitchFamily="18" charset="0"/>
                <a:cs typeface="Times New Roman" panose="02020603050405020304" pitchFamily="18" charset="0"/>
              </a:rPr>
              <a:t>пропаганда </a:t>
            </a:r>
            <a:r>
              <a:rPr lang="ru-RU" dirty="0">
                <a:latin typeface="Times New Roman" panose="02020603050405020304" pitchFamily="18" charset="0"/>
                <a:cs typeface="Times New Roman" panose="02020603050405020304" pitchFamily="18" charset="0"/>
              </a:rPr>
              <a:t>и публичное демонстрирование нацистской атрибутики или символики либо атрибутики или символики, сходных с нацистской атрибутикой или символикой до степени смешения, либо публичное демонстрирование атрибутики или символики экстремистских организаций;</a:t>
            </a:r>
          </a:p>
          <a:p>
            <a:r>
              <a:rPr lang="ru-RU" dirty="0">
                <a:solidFill>
                  <a:srgbClr val="FF0000"/>
                </a:solidFill>
                <a:latin typeface="Times New Roman" panose="02020603050405020304" pitchFamily="18" charset="0"/>
                <a:cs typeface="Times New Roman" panose="02020603050405020304" pitchFamily="18" charset="0"/>
              </a:rPr>
              <a:t>публичные призывы </a:t>
            </a:r>
            <a:r>
              <a:rPr lang="ru-RU" dirty="0">
                <a:latin typeface="Times New Roman" panose="02020603050405020304" pitchFamily="18" charset="0"/>
                <a:cs typeface="Times New Roman" panose="02020603050405020304" pitchFamily="18" charset="0"/>
              </a:rPr>
              <a:t>к осуществлению указанных деяний либо массовое распространение заведомо экстремистских материалов, а равно их изготовление или хранение в целях массового распространения;</a:t>
            </a:r>
          </a:p>
          <a:p>
            <a:r>
              <a:rPr lang="ru-RU" dirty="0">
                <a:solidFill>
                  <a:srgbClr val="FF0000"/>
                </a:solidFill>
                <a:latin typeface="Times New Roman" panose="02020603050405020304" pitchFamily="18" charset="0"/>
                <a:cs typeface="Times New Roman" panose="02020603050405020304" pitchFamily="18" charset="0"/>
              </a:rPr>
              <a:t>публичное заведомо ложное обвинение лица</a:t>
            </a:r>
            <a:r>
              <a:rPr lang="ru-RU" dirty="0">
                <a:latin typeface="Times New Roman" panose="02020603050405020304" pitchFamily="18" charset="0"/>
                <a:cs typeface="Times New Roman" panose="02020603050405020304" pitchFamily="18" charset="0"/>
              </a:rPr>
              <a:t>, замещающего государственную должность Российской Федерации или государственную должность субъекта Российской Федерации, в совершении им в период исполнения своих должностных обязанностей деяний, указанных в настоящей статье и являющихся преступлением;</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451774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6163293" cy="6858000"/>
          </a:xfrm>
        </p:spPr>
        <p:txBody>
          <a:bodyPr>
            <a:noAutofit/>
          </a:bodyPr>
          <a:lstStyle/>
          <a:p>
            <a:endParaRPr lang="ru-RU" dirty="0">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a:p>
            <a:r>
              <a:rPr lang="ru-RU" dirty="0">
                <a:latin typeface="Times New Roman" panose="02020603050405020304" pitchFamily="18" charset="0"/>
                <a:cs typeface="Times New Roman" panose="02020603050405020304" pitchFamily="18" charset="0"/>
              </a:rPr>
              <a:t>организация и подготовка указанных деяний, а также подстрекательство к их осуществлению;</a:t>
            </a:r>
          </a:p>
          <a:p>
            <a:endParaRPr lang="ru-RU" dirty="0">
              <a:latin typeface="Times New Roman" panose="02020603050405020304" pitchFamily="18" charset="0"/>
              <a:cs typeface="Times New Roman" panose="02020603050405020304" pitchFamily="18" charset="0"/>
            </a:endParaRPr>
          </a:p>
          <a:p>
            <a:pPr algn="just"/>
            <a:r>
              <a:rPr lang="ru-RU" dirty="0">
                <a:latin typeface="Times New Roman" panose="02020603050405020304" pitchFamily="18" charset="0"/>
                <a:cs typeface="Times New Roman" panose="02020603050405020304" pitchFamily="18" charset="0"/>
              </a:rPr>
              <a:t>финансирование указанных деяний либо иное содействие в их организации, подготовке и осуществлении, в том числе путем предоставления учебной, полиграфической и материально-технической базы, телефонной и иных видов связи или оказания информационных услуг;</a:t>
            </a:r>
          </a:p>
        </p:txBody>
      </p:sp>
      <p:pic>
        <p:nvPicPr>
          <p:cNvPr id="2" name="Рисунок 1"/>
          <p:cNvPicPr>
            <a:picLocks noChangeAspect="1"/>
          </p:cNvPicPr>
          <p:nvPr/>
        </p:nvPicPr>
        <p:blipFill>
          <a:blip r:embed="rId2"/>
          <a:stretch>
            <a:fillRect/>
          </a:stretch>
        </p:blipFill>
        <p:spPr>
          <a:xfrm>
            <a:off x="6254107" y="3542982"/>
            <a:ext cx="5937894" cy="3315018"/>
          </a:xfrm>
          <a:prstGeom prst="rect">
            <a:avLst/>
          </a:prstGeom>
        </p:spPr>
      </p:pic>
      <p:pic>
        <p:nvPicPr>
          <p:cNvPr id="4" name="Рисунок 3"/>
          <p:cNvPicPr>
            <a:picLocks noChangeAspect="1"/>
          </p:cNvPicPr>
          <p:nvPr/>
        </p:nvPicPr>
        <p:blipFill>
          <a:blip r:embed="rId3"/>
          <a:stretch>
            <a:fillRect/>
          </a:stretch>
        </p:blipFill>
        <p:spPr>
          <a:xfrm>
            <a:off x="6254106" y="0"/>
            <a:ext cx="5937894" cy="3342640"/>
          </a:xfrm>
          <a:prstGeom prst="rect">
            <a:avLst/>
          </a:prstGeom>
        </p:spPr>
      </p:pic>
    </p:spTree>
    <p:extLst>
      <p:ext uri="{BB962C8B-B14F-4D97-AF65-F5344CB8AC3E}">
        <p14:creationId xmlns:p14="http://schemas.microsoft.com/office/powerpoint/2010/main" val="28598550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lnSpcReduction="10000"/>
          </a:bodyPr>
          <a:lstStyle/>
          <a:p>
            <a:pPr marL="0" indent="0" algn="just">
              <a:buNone/>
            </a:pPr>
            <a:r>
              <a:rPr lang="ru-RU" b="1" dirty="0">
                <a:solidFill>
                  <a:srgbClr val="FF0000"/>
                </a:solidFill>
                <a:latin typeface="Times New Roman" panose="02020603050405020304" pitchFamily="18" charset="0"/>
                <a:cs typeface="Times New Roman" panose="02020603050405020304" pitchFamily="18" charset="0"/>
              </a:rPr>
              <a:t>Статья 2. Основные принципы противодействия экстремистской деятельности</a:t>
            </a:r>
          </a:p>
          <a:p>
            <a:pPr marL="0" indent="0" algn="just">
              <a:buNone/>
            </a:pPr>
            <a:r>
              <a:rPr lang="ru-RU" dirty="0">
                <a:latin typeface="Times New Roman" panose="02020603050405020304" pitchFamily="18" charset="0"/>
                <a:cs typeface="Times New Roman" panose="02020603050405020304" pitchFamily="18" charset="0"/>
              </a:rPr>
              <a:t>Противодействие экстремистской деятельности основывается на следующих принципах:</a:t>
            </a:r>
          </a:p>
          <a:p>
            <a:pPr algn="just"/>
            <a:r>
              <a:rPr lang="ru-RU" dirty="0">
                <a:latin typeface="Times New Roman" panose="02020603050405020304" pitchFamily="18" charset="0"/>
                <a:cs typeface="Times New Roman" panose="02020603050405020304" pitchFamily="18" charset="0"/>
              </a:rPr>
              <a:t>признание, соблюдение и защита прав и свобод человека и гражданина, а равно законных интересов организаций;</a:t>
            </a:r>
          </a:p>
          <a:p>
            <a:pPr algn="just"/>
            <a:r>
              <a:rPr lang="ru-RU" dirty="0">
                <a:latin typeface="Times New Roman" panose="02020603050405020304" pitchFamily="18" charset="0"/>
                <a:cs typeface="Times New Roman" panose="02020603050405020304" pitchFamily="18" charset="0"/>
              </a:rPr>
              <a:t>законность;</a:t>
            </a:r>
          </a:p>
          <a:p>
            <a:pPr algn="just"/>
            <a:r>
              <a:rPr lang="ru-RU" dirty="0">
                <a:latin typeface="Times New Roman" panose="02020603050405020304" pitchFamily="18" charset="0"/>
                <a:cs typeface="Times New Roman" panose="02020603050405020304" pitchFamily="18" charset="0"/>
              </a:rPr>
              <a:t>гласность;</a:t>
            </a:r>
          </a:p>
          <a:p>
            <a:pPr algn="just"/>
            <a:r>
              <a:rPr lang="ru-RU" dirty="0">
                <a:latin typeface="Times New Roman" panose="02020603050405020304" pitchFamily="18" charset="0"/>
                <a:cs typeface="Times New Roman" panose="02020603050405020304" pitchFamily="18" charset="0"/>
              </a:rPr>
              <a:t>приоритет обеспечения безопасности Российской Федерации;</a:t>
            </a:r>
          </a:p>
          <a:p>
            <a:pPr algn="just"/>
            <a:r>
              <a:rPr lang="ru-RU" dirty="0">
                <a:latin typeface="Times New Roman" panose="02020603050405020304" pitchFamily="18" charset="0"/>
                <a:cs typeface="Times New Roman" panose="02020603050405020304" pitchFamily="18" charset="0"/>
              </a:rPr>
              <a:t>приоритет мер, направленных на предупреждение экстремистской деятельности;</a:t>
            </a:r>
          </a:p>
          <a:p>
            <a:pPr algn="just"/>
            <a:r>
              <a:rPr lang="ru-RU" dirty="0">
                <a:latin typeface="Times New Roman" panose="02020603050405020304" pitchFamily="18" charset="0"/>
                <a:cs typeface="Times New Roman" panose="02020603050405020304" pitchFamily="18" charset="0"/>
              </a:rPr>
              <a:t>сотрудничество государства с общественными и религиозными объединениями, иными организациями, гражданами в противодействии экстремистской деятельности;</a:t>
            </a:r>
          </a:p>
          <a:p>
            <a:pPr algn="just"/>
            <a:r>
              <a:rPr lang="ru-RU" dirty="0">
                <a:latin typeface="Times New Roman" panose="02020603050405020304" pitchFamily="18" charset="0"/>
                <a:cs typeface="Times New Roman" panose="02020603050405020304" pitchFamily="18" charset="0"/>
              </a:rPr>
              <a:t>неотвратимость наказания за осуществление экстремистской деятельности.</a:t>
            </a:r>
          </a:p>
          <a:p>
            <a:endParaRPr lang="ru-RU"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1892160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pPr marL="0" indent="0" algn="ctr">
              <a:buNone/>
            </a:pPr>
            <a:r>
              <a:rPr lang="ru-RU" b="1" dirty="0">
                <a:solidFill>
                  <a:srgbClr val="FF0000"/>
                </a:solidFill>
                <a:latin typeface="Times New Roman" panose="02020603050405020304" pitchFamily="18" charset="0"/>
                <a:cs typeface="Times New Roman" panose="02020603050405020304" pitchFamily="18" charset="0"/>
              </a:rPr>
              <a:t>Статья 3. Основные направления противодействия экстремистской деятельности</a:t>
            </a:r>
          </a:p>
          <a:p>
            <a:pPr marL="0" indent="0" algn="just">
              <a:buNone/>
            </a:pPr>
            <a:r>
              <a:rPr lang="ru-RU" dirty="0">
                <a:latin typeface="Times New Roman" panose="02020603050405020304" pitchFamily="18" charset="0"/>
                <a:cs typeface="Times New Roman" panose="02020603050405020304" pitchFamily="18" charset="0"/>
              </a:rPr>
              <a:t>Противодействие экстремистской деятельности осуществляется по следующим основным направлениям:</a:t>
            </a:r>
          </a:p>
          <a:p>
            <a:pPr algn="just"/>
            <a:r>
              <a:rPr lang="ru-RU" dirty="0">
                <a:solidFill>
                  <a:srgbClr val="FF0000"/>
                </a:solidFill>
                <a:latin typeface="Times New Roman" panose="02020603050405020304" pitchFamily="18" charset="0"/>
                <a:cs typeface="Times New Roman" panose="02020603050405020304" pitchFamily="18" charset="0"/>
              </a:rPr>
              <a:t>принятие профилактических мер</a:t>
            </a:r>
            <a:r>
              <a:rPr lang="ru-RU" dirty="0">
                <a:latin typeface="Times New Roman" panose="02020603050405020304" pitchFamily="18" charset="0"/>
                <a:cs typeface="Times New Roman" panose="02020603050405020304" pitchFamily="18" charset="0"/>
              </a:rPr>
              <a:t>, направленных на предупреждение экстремистской деятельности, в том числе на выявление и последующее устранение причин и условий, способствующих осуществлению экстремистской деятельности;</a:t>
            </a:r>
          </a:p>
          <a:p>
            <a:pPr algn="just"/>
            <a:r>
              <a:rPr lang="ru-RU" dirty="0">
                <a:solidFill>
                  <a:srgbClr val="FF0000"/>
                </a:solidFill>
                <a:latin typeface="Times New Roman" panose="02020603050405020304" pitchFamily="18" charset="0"/>
                <a:cs typeface="Times New Roman" panose="02020603050405020304" pitchFamily="18" charset="0"/>
              </a:rPr>
              <a:t>выявление, предупреждение и пресечение </a:t>
            </a:r>
            <a:r>
              <a:rPr lang="ru-RU" dirty="0">
                <a:latin typeface="Times New Roman" panose="02020603050405020304" pitchFamily="18" charset="0"/>
                <a:cs typeface="Times New Roman" panose="02020603050405020304" pitchFamily="18" charset="0"/>
              </a:rPr>
              <a:t>экстремистской деятельности общественных и религиозных объединений, иных организаций, физических лиц. </a:t>
            </a:r>
            <a:r>
              <a:rPr lang="ru-RU" sz="2000" i="1" dirty="0">
                <a:latin typeface="Times New Roman" panose="02020603050405020304" pitchFamily="18" charset="0"/>
                <a:cs typeface="Times New Roman" panose="02020603050405020304" pitchFamily="18" charset="0"/>
              </a:rPr>
              <a:t>В соответствии с Федеральным законом от 7 февраля 2011 г. N 3-ФЗ обязанность по предупреждению, выявлению и пресечению экстремистской деятельности общественных объединений, религиозных и иных организаций, граждан возложена на полицию.</a:t>
            </a:r>
          </a:p>
          <a:p>
            <a:endParaRPr lang="ru-RU" dirty="0"/>
          </a:p>
        </p:txBody>
      </p:sp>
      <p:pic>
        <p:nvPicPr>
          <p:cNvPr id="4" name="Рисунок 3"/>
          <p:cNvPicPr>
            <a:picLocks noChangeAspect="1"/>
          </p:cNvPicPr>
          <p:nvPr/>
        </p:nvPicPr>
        <p:blipFill>
          <a:blip r:embed="rId2"/>
          <a:stretch>
            <a:fillRect/>
          </a:stretch>
        </p:blipFill>
        <p:spPr>
          <a:xfrm>
            <a:off x="8248650" y="4978400"/>
            <a:ext cx="3943350" cy="1879600"/>
          </a:xfrm>
          <a:prstGeom prst="rect">
            <a:avLst/>
          </a:prstGeom>
        </p:spPr>
      </p:pic>
      <p:pic>
        <p:nvPicPr>
          <p:cNvPr id="5" name="Рисунок 4"/>
          <p:cNvPicPr>
            <a:picLocks noChangeAspect="1"/>
          </p:cNvPicPr>
          <p:nvPr/>
        </p:nvPicPr>
        <p:blipFill>
          <a:blip r:embed="rId3"/>
          <a:stretch>
            <a:fillRect/>
          </a:stretch>
        </p:blipFill>
        <p:spPr>
          <a:xfrm>
            <a:off x="6657975" y="5201920"/>
            <a:ext cx="1590675" cy="1656080"/>
          </a:xfrm>
          <a:prstGeom prst="rect">
            <a:avLst/>
          </a:prstGeom>
        </p:spPr>
      </p:pic>
    </p:spTree>
    <p:extLst>
      <p:ext uri="{BB962C8B-B14F-4D97-AF65-F5344CB8AC3E}">
        <p14:creationId xmlns:p14="http://schemas.microsoft.com/office/powerpoint/2010/main" val="12570038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12192000" cy="6858000"/>
          </a:xfrm>
        </p:spPr>
        <p:txBody>
          <a:bodyPr>
            <a:normAutofit/>
          </a:bodyPr>
          <a:lstStyle/>
          <a:p>
            <a:pPr marL="0" indent="0" algn="just">
              <a:buNone/>
            </a:pPr>
            <a:r>
              <a:rPr lang="ru-RU" b="1" dirty="0">
                <a:solidFill>
                  <a:srgbClr val="FF0000"/>
                </a:solidFill>
                <a:latin typeface="Times New Roman" panose="02020603050405020304" pitchFamily="18" charset="0"/>
                <a:cs typeface="Times New Roman" panose="02020603050405020304" pitchFamily="18" charset="0"/>
              </a:rPr>
              <a:t>Статья 14. Ответственность должностных лиц, государственных и муниципальных служащих за осуществление ими экстремистской деятельности.</a:t>
            </a:r>
          </a:p>
          <a:p>
            <a:pPr algn="just"/>
            <a:r>
              <a:rPr lang="ru-RU" dirty="0">
                <a:latin typeface="Times New Roman" panose="02020603050405020304" pitchFamily="18" charset="0"/>
                <a:cs typeface="Times New Roman" panose="02020603050405020304" pitchFamily="18" charset="0"/>
              </a:rPr>
              <a:t>Высказывания должностного лица, а также иного лица, состоящего на государственной или муниципальной службе, о необходимости, допустимости, возможности или желательности осуществления экстремистской деятельности, сделанные публично, либо при исполнении должностных обязанностей, либо с указанием занимаемой должности, а равно непринятие должностным лицом в соответствии с его компетенцией мер по пресечению экстремистской деятельности влечет за собой установленную законодательством Российской Федерации ответственность.</a:t>
            </a:r>
          </a:p>
          <a:p>
            <a:pPr algn="just"/>
            <a:r>
              <a:rPr lang="ru-RU" dirty="0">
                <a:latin typeface="Times New Roman" panose="02020603050405020304" pitchFamily="18" charset="0"/>
                <a:cs typeface="Times New Roman" panose="02020603050405020304" pitchFamily="18" charset="0"/>
              </a:rPr>
              <a:t>Соответствующие государственные органы и вышестоящие должностные лица обязаны незамедлительно принять необходимые меры по привлечению к ответственности лиц, допустивших действия, указанные в части первой настоящей статьи.</a:t>
            </a:r>
          </a:p>
          <a:p>
            <a:endParaRPr lang="ru-RU" dirty="0"/>
          </a:p>
        </p:txBody>
      </p:sp>
    </p:spTree>
    <p:extLst>
      <p:ext uri="{BB962C8B-B14F-4D97-AF65-F5344CB8AC3E}">
        <p14:creationId xmlns:p14="http://schemas.microsoft.com/office/powerpoint/2010/main" val="3047723395"/>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526</TotalTime>
  <Words>2547</Words>
  <Application>Microsoft Office PowerPoint</Application>
  <PresentationFormat>Широкоэкранный</PresentationFormat>
  <Paragraphs>137</Paragraphs>
  <Slides>27</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27</vt:i4>
      </vt:variant>
    </vt:vector>
  </HeadingPairs>
  <TitlesOfParts>
    <vt:vector size="32" baseType="lpstr">
      <vt:lpstr>Arial</vt:lpstr>
      <vt:lpstr>Calibri</vt:lpstr>
      <vt:lpstr>Calibri Light</vt:lpstr>
      <vt:lpstr>Times New Roman</vt:lpstr>
      <vt:lpstr>Тема Office</vt:lpstr>
      <vt:lpstr>Уголовная ответственность за террористическую и экстремистскую деятельность.</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Закон – документ, определяющий правила поведения.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Административная ответственность</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viktoriabagmanova4@gmail.com</cp:lastModifiedBy>
  <cp:revision>55</cp:revision>
  <dcterms:created xsi:type="dcterms:W3CDTF">2020-05-13T09:36:40Z</dcterms:created>
  <dcterms:modified xsi:type="dcterms:W3CDTF">2025-11-18T22:14:10Z</dcterms:modified>
</cp:coreProperties>
</file>